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Libre Franklin"/>
      <p:regular r:id="rId53"/>
      <p:bold r:id="rId54"/>
      <p:italic r:id="rId55"/>
      <p:boldItalic r:id="rId56"/>
    </p:embeddedFont>
    <p:embeddedFont>
      <p:font typeface="Libre Franklin Medium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1" roundtripDataSignature="AMtx7mgdIJcwukJy0at6SAWloMjwt987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4C2BA6-8000-4817-8DDB-703FFE0A9238}">
  <a:tblStyle styleId="{A14C2BA6-8000-4817-8DDB-703FFE0A923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ibreFranklin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LibreFranklin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ibreFranklin-italic.fntdata"/><Relationship Id="rId10" Type="http://schemas.openxmlformats.org/officeDocument/2006/relationships/slide" Target="slides/slide5.xml"/><Relationship Id="rId54" Type="http://schemas.openxmlformats.org/officeDocument/2006/relationships/font" Target="fonts/LibreFranklin-bold.fntdata"/><Relationship Id="rId13" Type="http://schemas.openxmlformats.org/officeDocument/2006/relationships/slide" Target="slides/slide8.xml"/><Relationship Id="rId57" Type="http://schemas.openxmlformats.org/officeDocument/2006/relationships/font" Target="fonts/LibreFranklinMedium-regular.fntdata"/><Relationship Id="rId12" Type="http://schemas.openxmlformats.org/officeDocument/2006/relationships/slide" Target="slides/slide7.xml"/><Relationship Id="rId56" Type="http://schemas.openxmlformats.org/officeDocument/2006/relationships/font" Target="fonts/LibreFranklin-boldItalic.fntdata"/><Relationship Id="rId15" Type="http://schemas.openxmlformats.org/officeDocument/2006/relationships/slide" Target="slides/slide10.xml"/><Relationship Id="rId59" Type="http://schemas.openxmlformats.org/officeDocument/2006/relationships/font" Target="fonts/LibreFranklinMedium-italic.fntdata"/><Relationship Id="rId14" Type="http://schemas.openxmlformats.org/officeDocument/2006/relationships/slide" Target="slides/slide9.xml"/><Relationship Id="rId58" Type="http://schemas.openxmlformats.org/officeDocument/2006/relationships/font" Target="fonts/LibreFranklin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Hello. This is hyun one of Team Chasing Fox.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now on, I will start K-SW Square Fall Midterm Presentation.</a:t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ed424e4d1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3:30</a:t>
            </a:r>
            <a:endParaRPr/>
          </a:p>
        </p:txBody>
      </p:sp>
      <p:sp>
        <p:nvSpPr>
          <p:cNvPr id="212" name="Google Shape;212;g16ed424e4d1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68fa91bd3d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68fa91bd3d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-"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KDE를 사용해서 위험도를 분석함.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KDE를 사용해서 범죄밀집도를 구함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도로의 위험돌르 분석함에 있어서 최대 위험 및 전체 위험을 고려한 알고리즘 2개를 고안했다,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이 범죄밀집도를 이용해서 최대 및 총 위험 점수를 구했다.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최대 위험 점수는 가장 큰 범죄 밀집도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-"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도로의 위험도를 분석함에 있어서 최대의 위험도, 전체 위험도를 고려한 알고리즘 2개를 고안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그러나 이 연구는 다른 요인들은 고려하지 않고 범죄 자료만을 고려했다는 한계가 있다.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도로의 위험성을 계산하는 실시간 데이터를 고려하지 않았다.</a:t>
            </a:r>
            <a:endParaRPr sz="1100"/>
          </a:p>
        </p:txBody>
      </p:sp>
      <p:sp>
        <p:nvSpPr>
          <p:cNvPr id="220" name="Google Shape;220;g168fa91bd3d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8fa91bd3d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68fa91bd3d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68fa91bd3d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3c1f7d696_3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73c1f7d696_3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173c1f7d696_3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6ed424e4d1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6ed424e4d1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10e428f0a_9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710e428f0a_9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시카고 범죄데이터에 대한 간략한 설명</a:t>
            </a:r>
            <a:endParaRPr/>
          </a:p>
        </p:txBody>
      </p:sp>
      <p:sp>
        <p:nvSpPr>
          <p:cNvPr id="265" name="Google Shape;265;g1710e428f0a_9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8fa91bd3d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68fa91bd3d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시카고 범죄데이터에 대한 간략한 설명</a:t>
            </a:r>
            <a:endParaRPr/>
          </a:p>
        </p:txBody>
      </p:sp>
      <p:sp>
        <p:nvSpPr>
          <p:cNvPr id="285" name="Google Shape;285;g168fa91bd3d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8fa91bd3d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68fa91bd3d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사용된 시설 데이터에 대한 설명. 그냥 ~~~한 데이터들이 사용되었고, 각 데이터에는 시설의 위치들이 저장되어 있다. </a:t>
            </a:r>
            <a:endParaRPr/>
          </a:p>
        </p:txBody>
      </p:sp>
      <p:sp>
        <p:nvSpPr>
          <p:cNvPr id="296" name="Google Shape;296;g168fa91bd3d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8fa91bd3d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68fa91bd3d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168fa91bd3d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77deca42a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77deca42a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177deca42a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team Chasing Fox.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team: Daye Kim, Juwon Baek, Heewon Jeong, Hyun Roh, Jihu Yang, and Bryanna.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four roles in our team, AI researcher, Front-end, and Back-end, All-rounder.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6ed424e4d1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6ed424e4d1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d3f13e40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6d3f13e40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다양한 방식을 시도했는데 그 중 하나의 방법을 소개하려고 한다.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16d3f13e40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6d0b57c2c3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6d0b57c2c3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6d0b57c2c3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6d3f13e401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6d3f13e401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16d3f13e401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6d3f13e401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6d3f13e401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범죄데이터를 구성하고 있는 데이터 포인트는 각각의 Class에 소속되어있으며 각 class type 별로 형량이 상이.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형량을 참고하여 가중치를 두었으며, 가중치에 해당하는 수 만큼 동일한 데이터포인트를 생성함.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가중치를 정의하기 위해서 일리노이 제너럴 어셈블리 웹사이트를 참조하였다. </a:t>
            </a:r>
            <a:endParaRPr/>
          </a:p>
        </p:txBody>
      </p:sp>
      <p:sp>
        <p:nvSpPr>
          <p:cNvPr id="429" name="Google Shape;429;g16d3f13e401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68fa91bd3d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68fa91bd3d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뺄까 고민중 글</a:t>
            </a:r>
            <a:r>
              <a:rPr lang="en-US"/>
              <a:t>을 줄일 수 있으면 좋겠다? 아니면 나누는 것도 방법</a:t>
            </a:r>
            <a:endParaRPr/>
          </a:p>
        </p:txBody>
      </p:sp>
      <p:sp>
        <p:nvSpPr>
          <p:cNvPr id="440" name="Google Shape;440;g168fa91bd3d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6d0b57c2c3_1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6d0b57c2c3_1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16d0b57c2c3_1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727476a181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727476a181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727476a181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6ed424e4d1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6ed424e4d1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16ed424e4d1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68fa91bd3d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68fa91bd3d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상관관계는 데이터간의 dependency를 확인하기 위해서 사용되는 기법 중 하나.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여기에서 3개의 그래프를 볼 수 있는데, 각각의 그래프에서 x축은 데이터셋 하나에 값, y축은 나머지 데이터셋 하나의 값을 의미한다.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우리 프로젝트에서는 x축이 범죄 밀집도일 것이고, y축은 각 urban factor의 value 값이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correlation을 계산해서 얻은 값이 1에 가까운 양수이면, 도시 요소의 density </a:t>
            </a:r>
            <a:endParaRPr/>
          </a:p>
        </p:txBody>
      </p:sp>
      <p:sp>
        <p:nvSpPr>
          <p:cNvPr id="484" name="Google Shape;484;g168fa91bd3d_0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8fa91bd3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68fa91bd3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Index of this presentation.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Part is not that neccesary</a:t>
            </a:r>
            <a:endParaRPr/>
          </a:p>
        </p:txBody>
      </p:sp>
      <p:sp>
        <p:nvSpPr>
          <p:cNvPr id="97" name="Google Shape;97;g168fa91bd3d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6ed424e4d1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16ed424e4d1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b8393d3a3_5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12b8393d3a3_5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violent crime만 추출한 데이터로 KDE를 적용한 결과와 모든 범죄데이터에 대해서 weight를 적용한 데이터를 KDE를 적용한 결과를 비교했다.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완전히 동일하지는 않으나, 어느정도 유사성을 띄고 있는 것으로 보인다. 어떤 지역에서 범죄가 많이 발생하는지에 대해서 특정할 수 있었고, 모두 동일한 위치를 특정했다. </a:t>
            </a:r>
            <a:endParaRPr/>
          </a:p>
        </p:txBody>
      </p:sp>
      <p:sp>
        <p:nvSpPr>
          <p:cNvPr id="504" name="Google Shape;504;g12b8393d3a3_5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6d0b57c2c3_1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6d0b57c2c3_1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violent crime만 추출한 데이터로 KDE를 적용한 결과와 모든 범죄데이터에 대해서 weight를 적용한 데이터를 KDE를 적용한 결과를 비교했다.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완전히 동일하지는 않으나, 어느정도 유사성을 띄고 있는 것으로 보인다. 어떤 지역에서 범죄가 많이 발생하는지에 대해서 특정할 수 있었고, 모두 동일한 위치를 특정했다. </a:t>
            </a:r>
            <a:endParaRPr/>
          </a:p>
        </p:txBody>
      </p:sp>
      <p:sp>
        <p:nvSpPr>
          <p:cNvPr id="518" name="Google Shape;518;g16d0b57c2c3_1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6ed424e4d1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6ed424e4d1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상관관계 계수에서 차이가 있긴 하지만, 영향을 주는 요소들의 순위가 유사했다.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뭔</a:t>
            </a:r>
            <a:r>
              <a:rPr lang="en-US"/>
              <a:t>가 정보가 많은 느낌? </a:t>
            </a:r>
            <a:r>
              <a:rPr lang="en-US"/>
              <a:t>주목해</a:t>
            </a:r>
            <a:r>
              <a:rPr lang="en-US"/>
              <a:t>야 할 부분에 포인트 주면 좋을 듯</a:t>
            </a:r>
            <a:endParaRPr/>
          </a:p>
        </p:txBody>
      </p:sp>
      <p:sp>
        <p:nvSpPr>
          <p:cNvPr id="536" name="Google Shape;536;g16ed424e4d1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6aa4c9592e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16aa4c9592e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70ca7abf7f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70ca7abf7f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170ca7abf7f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70ca7abf7f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170ca7abf7f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g170ca7abf7f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710e428f0a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710e428f0a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710e428f0a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사용자의 프로필을 토대로 경로를 추천해주는 시스템.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처음 어플을 켤 때 사용자는 프로필을 설정할 수 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 is not mandatory to set up profile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로그인 기능은 구현하지 않고, 리액트 네이티브의 Local Storage를 이용해 프로필 정보를 저장한다. 사용자가 Cache or Data를 삭제하지않는 이상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프로필 정보는 유지된다.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닉네임, 생년월일, 성별, 피하고자 하는 범죄 유형을 선택한다.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예를들어 21살 여성이 피하고자 하는 범죄로 Murder를 택하면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Murder 범죄율이 낮은 곳을  추천해준다.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또한 21살 여성은 상대적으로 성범죄 위험에 노출될 확률이 높기에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성범죄 범죄율이 낮은 지역도 자동으로 같이 추천해준다. (제외)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Q&amp;A. 프로필 설정을 안한사람은 어느 정보를 토대로 경로를 추천해주는지?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6aa4c9592e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메인페이지 화면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g16aa4c9592e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8fa91bd3d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168fa91bd3d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6d3f13e401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검색 후 화면ㄴ</a:t>
            </a:r>
            <a:endParaRPr/>
          </a:p>
        </p:txBody>
      </p:sp>
      <p:sp>
        <p:nvSpPr>
          <p:cNvPr id="655" name="Google Shape;655;g16d3f13e401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6d7de5102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경로(Direction)클릭 화면</a:t>
            </a:r>
            <a:endParaRPr/>
          </a:p>
        </p:txBody>
      </p:sp>
      <p:sp>
        <p:nvSpPr>
          <p:cNvPr id="675" name="Google Shape;675;g16d7de5102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6ed424e4d1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g16ed424e4d1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70ca7abf7f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170ca7abf7f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이것</a:t>
            </a:r>
            <a:r>
              <a:rPr lang="en-US"/>
              <a:t>도 정보가 조금 많아서 간단하게 표현 가능한지?</a:t>
            </a:r>
            <a:endParaRPr/>
          </a:p>
        </p:txBody>
      </p:sp>
      <p:sp>
        <p:nvSpPr>
          <p:cNvPr id="697" name="Google Shape;697;g170ca7abf7f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710e428f0a_4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710e428f0a_4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710e428f0a_4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710e428f0a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710e428f0a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1710e428f0a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6ed424e4d1_1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g16ed424e4d1_1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aa4c9592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6aa4c9592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‘Rabbit’ is the name of our Application that we will develop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Like a rabbit, you can hop around the dangerous area using our App.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we are team Chasing Fox that is chasing the rabbit.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16aa4c9592e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3c1f7d696_3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73c1f7d696_3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73c1f7d696_3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3c1f7d696_3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73c1f7d696_3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73c1f7d696_3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3c1f7d696_3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73c1f7d696_3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Public safety is one of the most significant concerns in the United States since crime rates are higher than in other OECD countries.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According to the OECD Better-Life-Index, the homicide rate in the United States is higher than the average of the OECD countries.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Although the OECD countries had a downward trend in crime rates since 2010, the United States had an increase in crime rates. However, having a high crime rate in the United States does not mean it is dangerous in every division; for example, South Chicago accounts for 40 percent of Chicago’s total crime rate [3]. Therefore, it is essential to recommend safe routes to avoid dangerous regions. 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73c1f7d696_3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3c1f7d696_3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73c1f7d696_3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Public safety is one of the most significant concerns in the United States since crime rates are higher than in other OECD countries.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According to the OECD Better-Life-Index, the homicide rate in the United States is higher than the average of the OECD countries.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Although the OECD countries had a downward trend in crime rates since 2010, the United States had an increase in crime rates. However, having a high crime rate in the United States does not mean it is dangerous in every division; for example, South Chicago accounts for 40 percent of Chicago’s total crime rate [3]. Therefore, it is essential to recommend safe routes to avoid dangerous regions. 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73c1f7d696_3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Presentation Title">
    <p:bg>
      <p:bgPr>
        <a:solidFill>
          <a:schemeClr val="accen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3"/>
          <p:cNvSpPr txBox="1"/>
          <p:nvPr>
            <p:ph type="ctrTitle"/>
          </p:nvPr>
        </p:nvSpPr>
        <p:spPr>
          <a:xfrm>
            <a:off x="1488156" y="1626244"/>
            <a:ext cx="791194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Medium"/>
              <a:buNone/>
              <a:defRPr b="0" i="1" sz="6000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488155" y="3429001"/>
            <a:ext cx="7096269" cy="466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i="0" sz="2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1333" y="0"/>
            <a:ext cx="23706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3"/>
          <p:cNvSpPr/>
          <p:nvPr>
            <p:ph idx="12" type="sldNum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391" y="6160385"/>
            <a:ext cx="460586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3"/>
          <p:cNvSpPr txBox="1"/>
          <p:nvPr>
            <p:ph idx="2" type="body"/>
          </p:nvPr>
        </p:nvSpPr>
        <p:spPr>
          <a:xfrm>
            <a:off x="1488153" y="3904615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i="0" sz="2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3" type="body"/>
          </p:nvPr>
        </p:nvSpPr>
        <p:spPr>
          <a:xfrm>
            <a:off x="1488153" y="4239707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9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bg>
      <p:bgPr>
        <a:solidFill>
          <a:schemeClr val="accen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09" y="0"/>
            <a:ext cx="1151466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1"/>
          <p:cNvSpPr txBox="1"/>
          <p:nvPr>
            <p:ph type="ctrTitle"/>
          </p:nvPr>
        </p:nvSpPr>
        <p:spPr>
          <a:xfrm>
            <a:off x="1489619" y="442674"/>
            <a:ext cx="9234309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  <a:defRPr b="0" i="1" sz="3200" cap="none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" type="subTitle"/>
          </p:nvPr>
        </p:nvSpPr>
        <p:spPr>
          <a:xfrm>
            <a:off x="1489618" y="1345167"/>
            <a:ext cx="9234311" cy="466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i="0" sz="2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11"/>
          <p:cNvSpPr txBox="1"/>
          <p:nvPr>
            <p:ph idx="2" type="body"/>
          </p:nvPr>
        </p:nvSpPr>
        <p:spPr>
          <a:xfrm>
            <a:off x="2107769" y="1962540"/>
            <a:ext cx="8616159" cy="341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▪"/>
              <a:defRPr b="0" i="0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1"/>
          <p:cNvSpPr/>
          <p:nvPr>
            <p:ph idx="12" type="sldNum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1312">
          <p15:clr>
            <a:srgbClr val="FBAE40"/>
          </p15:clr>
        </p15:guide>
        <p15:guide id="8" pos="928">
          <p15:clr>
            <a:srgbClr val="FBAE40"/>
          </p15:clr>
        </p15:guide>
        <p15:guide id="9" pos="15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Fact/Highlight)">
  <p:cSld name="Content Slide (Fact/Highlight)">
    <p:bg>
      <p:bgPr>
        <a:solidFill>
          <a:schemeClr val="accen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1" y="0"/>
            <a:ext cx="12191999" cy="68522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" name="Google Shape;31;p19"/>
          <p:cNvSpPr txBox="1"/>
          <p:nvPr>
            <p:ph type="ctrTitle"/>
          </p:nvPr>
        </p:nvSpPr>
        <p:spPr>
          <a:xfrm>
            <a:off x="2893545" y="1466567"/>
            <a:ext cx="6419331" cy="1210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  <a:defRPr b="0" i="0" sz="8600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/>
          <p:nvPr/>
        </p:nvSpPr>
        <p:spPr>
          <a:xfrm>
            <a:off x="2648277" y="2744421"/>
            <a:ext cx="6905456" cy="44099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" name="Google Shape;33;p19"/>
          <p:cNvSpPr txBox="1"/>
          <p:nvPr>
            <p:ph idx="1" type="subTitle"/>
          </p:nvPr>
        </p:nvSpPr>
        <p:spPr>
          <a:xfrm>
            <a:off x="2648267" y="2811028"/>
            <a:ext cx="6895463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i="0" sz="20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9"/>
          <p:cNvSpPr txBox="1"/>
          <p:nvPr>
            <p:ph idx="2" type="body"/>
          </p:nvPr>
        </p:nvSpPr>
        <p:spPr>
          <a:xfrm>
            <a:off x="2875268" y="3540352"/>
            <a:ext cx="6678467" cy="1122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 Medium"/>
              <a:buNone/>
              <a:defRPr b="0" i="0" sz="24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1333" y="0"/>
            <a:ext cx="23706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>
            <p:ph idx="12" type="sldNum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391" y="6160385"/>
            <a:ext cx="4605867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text + picture)">
  <p:cSld name="Content Slide (text + picture)">
    <p:bg>
      <p:bgPr>
        <a:solidFill>
          <a:schemeClr val="accen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09" y="0"/>
            <a:ext cx="1151466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 txBox="1"/>
          <p:nvPr>
            <p:ph type="ctrTitle"/>
          </p:nvPr>
        </p:nvSpPr>
        <p:spPr>
          <a:xfrm>
            <a:off x="1489619" y="442674"/>
            <a:ext cx="9234309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  <a:defRPr b="0" i="1" sz="3200" cap="none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" type="subTitle"/>
          </p:nvPr>
        </p:nvSpPr>
        <p:spPr>
          <a:xfrm>
            <a:off x="1504669" y="1345166"/>
            <a:ext cx="9219260" cy="466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i="0" sz="2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15"/>
          <p:cNvSpPr txBox="1"/>
          <p:nvPr>
            <p:ph idx="2" type="body"/>
          </p:nvPr>
        </p:nvSpPr>
        <p:spPr>
          <a:xfrm>
            <a:off x="1504669" y="1917389"/>
            <a:ext cx="4591332" cy="341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▪"/>
              <a:defRPr b="0" i="0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descr="Picture or Chart" id="43" name="Google Shape;43;p15"/>
          <p:cNvSpPr txBox="1"/>
          <p:nvPr>
            <p:ph idx="3" type="body"/>
          </p:nvPr>
        </p:nvSpPr>
        <p:spPr>
          <a:xfrm>
            <a:off x="6354234" y="1920876"/>
            <a:ext cx="5287433" cy="2982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228600" lvl="3" marL="18288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/>
          <p:nvPr>
            <p:ph idx="12" type="sldNum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Info">
  <p:cSld name="Contact Info">
    <p:bg>
      <p:bgPr>
        <a:solidFill>
          <a:schemeClr val="accen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" name="Google Shape;47;p21"/>
          <p:cNvSpPr txBox="1"/>
          <p:nvPr>
            <p:ph type="ctrTitle"/>
          </p:nvPr>
        </p:nvSpPr>
        <p:spPr>
          <a:xfrm>
            <a:off x="1452193" y="1557666"/>
            <a:ext cx="7334529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Medium"/>
              <a:buNone/>
              <a:defRPr b="0" i="1" sz="6000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" name="Google Shape;4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1333" y="0"/>
            <a:ext cx="23706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1"/>
          <p:cNvSpPr/>
          <p:nvPr>
            <p:ph idx="12" type="sldNum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391" y="6160385"/>
            <a:ext cx="460586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/>
          <p:nvPr/>
        </p:nvSpPr>
        <p:spPr>
          <a:xfrm>
            <a:off x="1362194" y="4647678"/>
            <a:ext cx="7514524" cy="6196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 Medium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polytechnic.purdue.edu</a:t>
            </a:r>
            <a:endParaRPr b="0" i="0" sz="1200" u="none" cap="none" strike="noStrik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Libre Franklin Medium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	</a:t>
            </a:r>
            <a:r>
              <a:rPr b="0" i="0" lang="en-US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/ 	TechPurdue</a:t>
            </a:r>
            <a:endParaRPr b="0" i="0" sz="1200" u="none" cap="none" strike="noStrik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52" name="Google Shape;5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8380" y="4996114"/>
            <a:ext cx="1711621" cy="22402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1448380" y="2966523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i="0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2" type="body"/>
          </p:nvPr>
        </p:nvSpPr>
        <p:spPr>
          <a:xfrm>
            <a:off x="1448380" y="3301615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3" type="body"/>
          </p:nvPr>
        </p:nvSpPr>
        <p:spPr>
          <a:xfrm>
            <a:off x="1448380" y="3521300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4" type="body"/>
          </p:nvPr>
        </p:nvSpPr>
        <p:spPr>
          <a:xfrm>
            <a:off x="1448380" y="3761883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9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Picture)">
  <p:cSld name="Content Slide (Picture)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escription of Picture" id="58" name="Google Shape;58;p17"/>
          <p:cNvSpPr/>
          <p:nvPr>
            <p:ph idx="2" type="pic"/>
          </p:nvPr>
        </p:nvSpPr>
        <p:spPr>
          <a:xfrm>
            <a:off x="754025" y="1258349"/>
            <a:ext cx="10717807" cy="4233696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7"/>
          <p:cNvSpPr txBox="1"/>
          <p:nvPr>
            <p:ph type="ctrTitle"/>
          </p:nvPr>
        </p:nvSpPr>
        <p:spPr>
          <a:xfrm>
            <a:off x="754024" y="304801"/>
            <a:ext cx="383889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None/>
              <a:defRPr b="0" i="0" sz="1800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0" name="Google Shape;60;p17"/>
          <p:cNvCxnSpPr/>
          <p:nvPr/>
        </p:nvCxnSpPr>
        <p:spPr>
          <a:xfrm>
            <a:off x="558801" y="318798"/>
            <a:ext cx="14316" cy="517324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7"/>
          <p:cNvCxnSpPr/>
          <p:nvPr/>
        </p:nvCxnSpPr>
        <p:spPr>
          <a:xfrm>
            <a:off x="4655908" y="318798"/>
            <a:ext cx="0" cy="131016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" name="Google Shape;6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1333" y="0"/>
            <a:ext cx="23706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7"/>
          <p:cNvSpPr/>
          <p:nvPr>
            <p:ph idx="12" type="sldNum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352">
          <p15:clr>
            <a:srgbClr val="FBAE40"/>
          </p15:clr>
        </p15:guide>
        <p15:guide id="8" orient="horz" pos="1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2141394" y="964692"/>
            <a:ext cx="7917007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Libre Franklin Medium"/>
              <a:buNone/>
              <a:defRPr b="0" i="0" sz="26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2141394" y="2638046"/>
            <a:ext cx="7917007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" name="Google Shape;12;p9"/>
          <p:cNvSpPr/>
          <p:nvPr>
            <p:ph idx="12" type="sldNum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47391" y="6160385"/>
            <a:ext cx="4605867" cy="3657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hyperlink" Target="https://ieeexplore.ieee.org/xpl/conhome/8241502/proceed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45.png"/><Relationship Id="rId7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27.png"/><Relationship Id="rId7" Type="http://schemas.openxmlformats.org/officeDocument/2006/relationships/image" Target="../media/image59.png"/><Relationship Id="rId8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2.png"/><Relationship Id="rId13" Type="http://schemas.openxmlformats.org/officeDocument/2006/relationships/image" Target="../media/image51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50.png"/><Relationship Id="rId15" Type="http://schemas.openxmlformats.org/officeDocument/2006/relationships/image" Target="../media/image61.png"/><Relationship Id="rId14" Type="http://schemas.openxmlformats.org/officeDocument/2006/relationships/image" Target="../media/image75.png"/><Relationship Id="rId17" Type="http://schemas.openxmlformats.org/officeDocument/2006/relationships/image" Target="../media/image45.png"/><Relationship Id="rId16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27.png"/><Relationship Id="rId18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8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n.wikipedia.org/w/index.php?title=Kernel_(statistics)&amp;oldid=110025377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8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7.png"/><Relationship Id="rId4" Type="http://schemas.openxmlformats.org/officeDocument/2006/relationships/hyperlink" Target="https://en.wikipedia.org/w/index.php?title=Correlation&amp;oldid=111660003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0.png"/><Relationship Id="rId4" Type="http://schemas.openxmlformats.org/officeDocument/2006/relationships/image" Target="../media/image9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99.png"/><Relationship Id="rId5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4.png"/><Relationship Id="rId4" Type="http://schemas.openxmlformats.org/officeDocument/2006/relationships/image" Target="../media/image9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11" Type="http://schemas.openxmlformats.org/officeDocument/2006/relationships/image" Target="../media/image37.png"/><Relationship Id="rId10" Type="http://schemas.openxmlformats.org/officeDocument/2006/relationships/image" Target="../media/image34.png"/><Relationship Id="rId12" Type="http://schemas.openxmlformats.org/officeDocument/2006/relationships/image" Target="../media/image35.png"/><Relationship Id="rId9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1515150" y="2752200"/>
            <a:ext cx="916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200">
                <a:solidFill>
                  <a:srgbClr val="000000"/>
                </a:solidFill>
              </a:rPr>
              <a:t>2022 K-SW Square Fall Midterm Presentation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69" name="Google Shape;69;p2"/>
          <p:cNvSpPr/>
          <p:nvPr>
            <p:ph idx="12" type="sldNum"/>
          </p:nvPr>
        </p:nvSpPr>
        <p:spPr>
          <a:xfrm>
            <a:off x="9998334" y="6181281"/>
            <a:ext cx="36576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2"/>
          <p:cNvSpPr txBox="1"/>
          <p:nvPr>
            <p:ph idx="2" type="body"/>
          </p:nvPr>
        </p:nvSpPr>
        <p:spPr>
          <a:xfrm>
            <a:off x="4176902" y="3429000"/>
            <a:ext cx="3685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7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500"/>
              <a:t>Team. Chasing FOX</a:t>
            </a:r>
            <a:endParaRPr sz="2500"/>
          </a:p>
        </p:txBody>
      </p:sp>
      <p:sp>
        <p:nvSpPr>
          <p:cNvPr id="71" name="Google Shape;71;p2"/>
          <p:cNvSpPr txBox="1"/>
          <p:nvPr>
            <p:ph idx="3" type="body"/>
          </p:nvPr>
        </p:nvSpPr>
        <p:spPr>
          <a:xfrm>
            <a:off x="7385740" y="6194970"/>
            <a:ext cx="532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10/28/2022</a:t>
            </a:r>
            <a:endParaRPr/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353995">
            <a:off x="9071207" y="4050181"/>
            <a:ext cx="1950804" cy="1950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ed424e4d1_1_78"/>
          <p:cNvSpPr txBox="1"/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2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215" name="Google Shape;215;g16ed424e4d1_1_78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g16ed424e4d1_1_78"/>
          <p:cNvSpPr txBox="1"/>
          <p:nvPr>
            <p:ph idx="1" type="subTitle"/>
          </p:nvPr>
        </p:nvSpPr>
        <p:spPr>
          <a:xfrm>
            <a:off x="4039750" y="3646600"/>
            <a:ext cx="395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Previous Research</a:t>
            </a:r>
            <a:endParaRPr b="0"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8fa91bd3d_0_48"/>
          <p:cNvSpPr/>
          <p:nvPr/>
        </p:nvSpPr>
        <p:spPr>
          <a:xfrm>
            <a:off x="5895650" y="1345575"/>
            <a:ext cx="5094300" cy="1259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68fa91bd3d_0_48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g168fa91bd3d_0_48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Previous Research</a:t>
            </a:r>
            <a:endParaRPr/>
          </a:p>
        </p:txBody>
      </p:sp>
      <p:sp>
        <p:nvSpPr>
          <p:cNvPr id="225" name="Google Shape;225;g168fa91bd3d_0_48"/>
          <p:cNvSpPr txBox="1"/>
          <p:nvPr>
            <p:ph idx="2" type="body"/>
          </p:nvPr>
        </p:nvSpPr>
        <p:spPr>
          <a:xfrm>
            <a:off x="6096000" y="1497975"/>
            <a:ext cx="48045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latin typeface="Libre Franklin"/>
                <a:ea typeface="Libre Franklin"/>
                <a:cs typeface="Libre Franklin"/>
                <a:sym typeface="Libre Franklin"/>
              </a:rPr>
              <a:t>Urban navigation beyond shortest routes: The case of safe paths. </a:t>
            </a:r>
            <a:endParaRPr sz="2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latin typeface="Libre Franklin"/>
                <a:ea typeface="Libre Franklin"/>
                <a:cs typeface="Libre Franklin"/>
                <a:sym typeface="Libre Franklin"/>
              </a:rPr>
              <a:t>                                    - </a:t>
            </a:r>
            <a:r>
              <a:rPr lang="en-US" sz="2100">
                <a:latin typeface="Libre Franklin"/>
                <a:ea typeface="Libre Franklin"/>
                <a:cs typeface="Libre Franklin"/>
                <a:sym typeface="Libre Franklin"/>
              </a:rPr>
              <a:t>Galburn et al. (2016)</a:t>
            </a:r>
            <a:r>
              <a:rPr b="1" lang="en-US" sz="210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 sz="2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latin typeface="Libre Franklin"/>
                <a:ea typeface="Libre Franklin"/>
                <a:cs typeface="Libre Franklin"/>
                <a:sym typeface="Libre Franklin"/>
              </a:rPr>
              <a:t>Novelty</a:t>
            </a:r>
            <a:r>
              <a:rPr b="1" lang="en-US" sz="2200" u="sng">
                <a:latin typeface="Libre Franklin"/>
                <a:ea typeface="Libre Franklin"/>
                <a:cs typeface="Libre Franklin"/>
                <a:sym typeface="Libre Franklin"/>
              </a:rPr>
              <a:t> of paper</a:t>
            </a:r>
            <a:endParaRPr b="1" sz="2200" u="sng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ibre Franklin"/>
              <a:buChar char="-"/>
            </a:pPr>
            <a:r>
              <a:rPr lang="en-US" sz="2200">
                <a:latin typeface="Libre Franklin"/>
                <a:ea typeface="Libre Franklin"/>
                <a:cs typeface="Libre Franklin"/>
                <a:sym typeface="Libre Franklin"/>
              </a:rPr>
              <a:t>Crime Density</a:t>
            </a:r>
            <a:endParaRPr sz="2200" u="sng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ibre Franklin"/>
              <a:buChar char="-"/>
            </a:pPr>
            <a:r>
              <a:rPr lang="en-US" sz="2200">
                <a:latin typeface="Libre Franklin"/>
                <a:ea typeface="Libre Franklin"/>
                <a:cs typeface="Libre Franklin"/>
                <a:sym typeface="Libre Franklin"/>
              </a:rPr>
              <a:t>KDE</a:t>
            </a: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bre Franklin"/>
              <a:buChar char="-"/>
            </a:pPr>
            <a:r>
              <a:rPr lang="en-US" sz="2200">
                <a:latin typeface="Libre Franklin"/>
                <a:ea typeface="Libre Franklin"/>
                <a:cs typeface="Libre Franklin"/>
                <a:sym typeface="Libre Franklin"/>
              </a:rPr>
              <a:t>Various Route</a:t>
            </a: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 u="sng">
                <a:latin typeface="Libre Franklin"/>
                <a:ea typeface="Libre Franklin"/>
                <a:cs typeface="Libre Franklin"/>
                <a:sym typeface="Libre Franklin"/>
              </a:rPr>
              <a:t>Limitation of paper</a:t>
            </a:r>
            <a:endParaRPr b="1" sz="2200" u="sng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bre Franklin"/>
              <a:buChar char="-"/>
            </a:pPr>
            <a:r>
              <a:rPr lang="en-US" sz="2200">
                <a:latin typeface="Libre Franklin"/>
                <a:ea typeface="Libre Franklin"/>
                <a:cs typeface="Libre Franklin"/>
                <a:sym typeface="Libre Franklin"/>
              </a:rPr>
              <a:t>Non-Various Data</a:t>
            </a:r>
            <a:endParaRPr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6" name="Google Shape;226;g168fa91bd3d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0" y="998000"/>
            <a:ext cx="4325026" cy="49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68fa91bd3d_0_48"/>
          <p:cNvSpPr txBox="1"/>
          <p:nvPr/>
        </p:nvSpPr>
        <p:spPr>
          <a:xfrm>
            <a:off x="5868200" y="5586600"/>
            <a:ext cx="5149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Reference. </a:t>
            </a:r>
            <a:endParaRPr b="1" i="0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E. Galbrun, K. Pelechrinis, and E. Terzi, “Urban navigation beyond shortest route: The case of safepaths,” </a:t>
            </a:r>
            <a:r>
              <a:rPr b="0" i="1" lang="en-US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Information Syst.</a:t>
            </a:r>
            <a:r>
              <a:rPr b="0" i="0" lang="en-US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vol. 57, pp. 160–171, Apr. 2016.</a:t>
            </a:r>
            <a:endParaRPr b="0" i="0" sz="10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8fa91bd3d_0_56"/>
          <p:cNvSpPr/>
          <p:nvPr/>
        </p:nvSpPr>
        <p:spPr>
          <a:xfrm>
            <a:off x="4990600" y="1145375"/>
            <a:ext cx="6153300" cy="14502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68fa91bd3d_0_56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168fa91bd3d_0_56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Previous Research</a:t>
            </a:r>
            <a:endParaRPr/>
          </a:p>
        </p:txBody>
      </p:sp>
      <p:pic>
        <p:nvPicPr>
          <p:cNvPr id="236" name="Google Shape;236;g168fa91bd3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00" y="1123900"/>
            <a:ext cx="3184576" cy="48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68fa91bd3d_0_56"/>
          <p:cNvSpPr txBox="1"/>
          <p:nvPr/>
        </p:nvSpPr>
        <p:spPr>
          <a:xfrm>
            <a:off x="4990600" y="1216800"/>
            <a:ext cx="6029700" cy="4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crowd-sourced adaptive safe navigation</a:t>
            </a:r>
            <a:endParaRPr sz="2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 smart cities</a:t>
            </a:r>
            <a:endParaRPr sz="2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 Goel et al. (2017)</a:t>
            </a:r>
            <a:endParaRPr sz="21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Novelty of paper</a:t>
            </a:r>
            <a:r>
              <a:rPr b="1"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Char char="-"/>
            </a:pP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Consider various data</a:t>
            </a:r>
            <a:b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22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Limitation of paper</a:t>
            </a:r>
            <a:endParaRPr b="1" sz="2200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Char char="-"/>
            </a:pP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 data analysis about relation</a:t>
            </a: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Char char="-"/>
            </a:pP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Only one route</a:t>
            </a: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38" name="Google Shape;238;g168fa91bd3d_0_56"/>
          <p:cNvSpPr txBox="1"/>
          <p:nvPr/>
        </p:nvSpPr>
        <p:spPr>
          <a:xfrm>
            <a:off x="4990600" y="5416800"/>
            <a:ext cx="5373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Reference.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Neeraj Goel, Rajat Sharma, N Nikhil, S D Mahanoor and Mukesh Saini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“</a:t>
            </a:r>
            <a:r>
              <a:rPr lang="en-US" sz="1000">
                <a:solidFill>
                  <a:schemeClr val="dk1"/>
                </a:solidFill>
              </a:rPr>
              <a:t>A Crowd-Sourced Adaptive Safe Navigation for Smart Cities</a:t>
            </a:r>
            <a:r>
              <a:rPr lang="en-US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”, </a:t>
            </a:r>
            <a:br>
              <a:rPr lang="en-US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-U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2017 IEEE International Symposium on Multimedia (ISM)</a:t>
            </a:r>
            <a:r>
              <a:rPr lang="en-US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vol. 57, pp. 160–171, Dec. 2017.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3c1f7d696_3_184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g173c1f7d696_3_184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Previous Research</a:t>
            </a:r>
            <a:endParaRPr/>
          </a:p>
        </p:txBody>
      </p:sp>
      <p:cxnSp>
        <p:nvCxnSpPr>
          <p:cNvPr id="246" name="Google Shape;246;g173c1f7d696_3_184"/>
          <p:cNvCxnSpPr/>
          <p:nvPr/>
        </p:nvCxnSpPr>
        <p:spPr>
          <a:xfrm>
            <a:off x="5788538" y="1295750"/>
            <a:ext cx="10500" cy="44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g173c1f7d696_3_184"/>
          <p:cNvSpPr txBox="1"/>
          <p:nvPr/>
        </p:nvSpPr>
        <p:spPr>
          <a:xfrm>
            <a:off x="962000" y="147247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8" name="Google Shape;248;g173c1f7d696_3_184"/>
          <p:cNvSpPr txBox="1"/>
          <p:nvPr/>
        </p:nvSpPr>
        <p:spPr>
          <a:xfrm>
            <a:off x="903350" y="1609950"/>
            <a:ext cx="41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Limitation</a:t>
            </a:r>
            <a:r>
              <a:rPr b="1"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of other papers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9" name="Google Shape;249;g173c1f7d696_3_184"/>
          <p:cNvSpPr txBox="1"/>
          <p:nvPr/>
        </p:nvSpPr>
        <p:spPr>
          <a:xfrm>
            <a:off x="7396950" y="1609925"/>
            <a:ext cx="323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Novelty</a:t>
            </a:r>
            <a:r>
              <a:rPr b="1"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of our paper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0" name="Google Shape;250;g173c1f7d696_3_184"/>
          <p:cNvSpPr txBox="1"/>
          <p:nvPr/>
        </p:nvSpPr>
        <p:spPr>
          <a:xfrm>
            <a:off x="521850" y="2752625"/>
            <a:ext cx="5703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AutoNum type="arabicPeriod"/>
            </a:pP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Non-Various Dataset</a:t>
            </a:r>
            <a:b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AutoNum type="arabicPeriod"/>
            </a:pP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 data analysis about relation</a:t>
            </a:r>
            <a:b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AutoNum type="arabicPeriod"/>
            </a:pP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Only one route</a:t>
            </a: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1" name="Google Shape;251;g173c1f7d696_3_184"/>
          <p:cNvSpPr txBox="1"/>
          <p:nvPr/>
        </p:nvSpPr>
        <p:spPr>
          <a:xfrm>
            <a:off x="6351405" y="2676432"/>
            <a:ext cx="5703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Considering</a:t>
            </a:r>
            <a:r>
              <a:rPr b="1"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the Crime Level</a:t>
            </a:r>
            <a:br>
              <a:rPr b="1"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b="1"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Various dataset</a:t>
            </a:r>
            <a:b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Verifying the Relation between Data</a:t>
            </a:r>
            <a:br>
              <a:rPr b="1"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b="1"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Recommending Various routes</a:t>
            </a:r>
            <a:endParaRPr b="1"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2" name="Google Shape;252;g173c1f7d696_3_184"/>
          <p:cNvSpPr/>
          <p:nvPr/>
        </p:nvSpPr>
        <p:spPr>
          <a:xfrm>
            <a:off x="6224850" y="2524450"/>
            <a:ext cx="5581800" cy="3296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3" name="Google Shape;253;g173c1f7d696_3_184"/>
          <p:cNvSpPr/>
          <p:nvPr/>
        </p:nvSpPr>
        <p:spPr>
          <a:xfrm>
            <a:off x="314875" y="2549025"/>
            <a:ext cx="5104800" cy="2379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73c1f7d696_3_184"/>
          <p:cNvSpPr/>
          <p:nvPr/>
        </p:nvSpPr>
        <p:spPr>
          <a:xfrm>
            <a:off x="0" y="886175"/>
            <a:ext cx="5799000" cy="5142600"/>
          </a:xfrm>
          <a:prstGeom prst="rect">
            <a:avLst/>
          </a:prstGeom>
          <a:solidFill>
            <a:srgbClr val="000000">
              <a:alpha val="579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6ed424e4d1_1_84"/>
          <p:cNvSpPr txBox="1"/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3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260" name="Google Shape;260;g16ed424e4d1_1_84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16ed424e4d1_1_84"/>
          <p:cNvSpPr txBox="1"/>
          <p:nvPr>
            <p:ph idx="1" type="subTitle"/>
          </p:nvPr>
        </p:nvSpPr>
        <p:spPr>
          <a:xfrm>
            <a:off x="4116750" y="3646600"/>
            <a:ext cx="395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Explanation</a:t>
            </a:r>
            <a:endParaRPr b="0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10e428f0a_9_2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268" name="Google Shape;268;g1710e428f0a_9_2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Collected Data</a:t>
            </a:r>
            <a:endParaRPr/>
          </a:p>
        </p:txBody>
      </p:sp>
      <p:sp>
        <p:nvSpPr>
          <p:cNvPr id="269" name="Google Shape;269;g1710e428f0a_9_2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g1710e428f0a_9_2"/>
          <p:cNvSpPr txBox="1"/>
          <p:nvPr/>
        </p:nvSpPr>
        <p:spPr>
          <a:xfrm>
            <a:off x="7177150" y="2289375"/>
            <a:ext cx="23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71" name="Google Shape;271;g1710e428f0a_9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325" y="2689575"/>
            <a:ext cx="2599750" cy="25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710e428f0a_9_2"/>
          <p:cNvSpPr txBox="1"/>
          <p:nvPr/>
        </p:nvSpPr>
        <p:spPr>
          <a:xfrm>
            <a:off x="2565025" y="1866525"/>
            <a:ext cx="674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: Most of them were collected from the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Chicago </a:t>
            </a: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p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ortal</a:t>
            </a:r>
            <a:endParaRPr b="1" i="0" sz="2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3" name="Google Shape;273;g1710e428f0a_9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125" y="2689575"/>
            <a:ext cx="2308500" cy="25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710e428f0a_9_2"/>
          <p:cNvSpPr txBox="1"/>
          <p:nvPr/>
        </p:nvSpPr>
        <p:spPr>
          <a:xfrm>
            <a:off x="2335200" y="5313225"/>
            <a:ext cx="16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Crime</a:t>
            </a:r>
            <a:endParaRPr b="1" sz="19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5" name="Google Shape;275;g1710e428f0a_9_2"/>
          <p:cNvSpPr txBox="1"/>
          <p:nvPr/>
        </p:nvSpPr>
        <p:spPr>
          <a:xfrm>
            <a:off x="5254375" y="5313225"/>
            <a:ext cx="169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Facility</a:t>
            </a:r>
            <a:endParaRPr b="1" sz="19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6" name="Google Shape;276;g1710e428f0a_9_2"/>
          <p:cNvSpPr txBox="1"/>
          <p:nvPr/>
        </p:nvSpPr>
        <p:spPr>
          <a:xfrm>
            <a:off x="8011100" y="5238975"/>
            <a:ext cx="19272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Service Request/Report</a:t>
            </a:r>
            <a:endParaRPr b="1" sz="19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7" name="Google Shape;277;g1710e428f0a_9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6669" y="2781431"/>
            <a:ext cx="2416063" cy="2416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g1710e428f0a_9_2"/>
          <p:cNvCxnSpPr>
            <a:stCxn id="275" idx="2"/>
          </p:cNvCxnSpPr>
          <p:nvPr/>
        </p:nvCxnSpPr>
        <p:spPr>
          <a:xfrm>
            <a:off x="6104125" y="5759625"/>
            <a:ext cx="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g1710e428f0a_9_2"/>
          <p:cNvCxnSpPr/>
          <p:nvPr/>
        </p:nvCxnSpPr>
        <p:spPr>
          <a:xfrm>
            <a:off x="6096000" y="6201225"/>
            <a:ext cx="290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g1710e428f0a_9_2"/>
          <p:cNvCxnSpPr>
            <a:endCxn id="276" idx="2"/>
          </p:cNvCxnSpPr>
          <p:nvPr/>
        </p:nvCxnSpPr>
        <p:spPr>
          <a:xfrm rot="10800000">
            <a:off x="8974700" y="5986275"/>
            <a:ext cx="1110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g1710e428f0a_9_2"/>
          <p:cNvSpPr txBox="1"/>
          <p:nvPr/>
        </p:nvSpPr>
        <p:spPr>
          <a:xfrm>
            <a:off x="6855375" y="6238800"/>
            <a:ext cx="15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Urban Factors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8fa91bd3d_0_64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288" name="Google Shape;288;g168fa91bd3d_0_64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Collected Data (Crime) </a:t>
            </a:r>
            <a:endParaRPr/>
          </a:p>
        </p:txBody>
      </p:sp>
      <p:sp>
        <p:nvSpPr>
          <p:cNvPr id="289" name="Google Shape;289;g168fa91bd3d_0_64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g168fa91bd3d_0_64"/>
          <p:cNvSpPr txBox="1"/>
          <p:nvPr/>
        </p:nvSpPr>
        <p:spPr>
          <a:xfrm>
            <a:off x="6491350" y="2365575"/>
            <a:ext cx="23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91" name="Google Shape;291;g168fa91bd3d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6050" y="2282350"/>
            <a:ext cx="3143950" cy="31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68fa91bd3d_0_64"/>
          <p:cNvSpPr txBox="1"/>
          <p:nvPr/>
        </p:nvSpPr>
        <p:spPr>
          <a:xfrm>
            <a:off x="5447375" y="2551400"/>
            <a:ext cx="56097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ibre Franklin"/>
              <a:buChar char="-"/>
            </a:pPr>
            <a:r>
              <a:rPr b="1" lang="en-US" sz="1900">
                <a:latin typeface="Libre Franklin"/>
                <a:ea typeface="Libre Franklin"/>
                <a:cs typeface="Libre Franklin"/>
                <a:sym typeface="Libre Franklin"/>
              </a:rPr>
              <a:t>F</a:t>
            </a:r>
            <a:r>
              <a:rPr b="1" i="0" lang="en-US" sz="19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rom 2001 </a:t>
            </a:r>
            <a:r>
              <a:rPr b="1" lang="en-US" sz="1900">
                <a:latin typeface="Libre Franklin"/>
                <a:ea typeface="Libre Franklin"/>
                <a:cs typeface="Libre Franklin"/>
                <a:sym typeface="Libre Franklin"/>
              </a:rPr>
              <a:t>T</a:t>
            </a:r>
            <a:r>
              <a:rPr b="1" i="0" lang="en-US" sz="19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 2022</a:t>
            </a:r>
            <a:endParaRPr b="1" i="0" sz="19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ibre Franklin"/>
              <a:buChar char="-"/>
            </a:pPr>
            <a:r>
              <a:rPr b="1" i="0" lang="en-US" sz="19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31 Types of Crime Data</a:t>
            </a:r>
            <a:endParaRPr b="1" i="0" sz="19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Robbery / Homicide / </a:t>
            </a:r>
            <a:r>
              <a:rPr lang="en-US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GunShot </a:t>
            </a:r>
            <a:br>
              <a:rPr i="0" lang="en-US" sz="19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i="0" lang="en-US" sz="19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</a:t>
            </a:r>
            <a:r>
              <a:rPr i="0" lang="en-US" sz="19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Sex offense </a:t>
            </a:r>
            <a:r>
              <a:rPr i="0" lang="en-US" sz="19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/ Assult / </a:t>
            </a:r>
            <a:r>
              <a:rPr lang="en-US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Theft </a:t>
            </a:r>
            <a:r>
              <a:rPr i="0" lang="en-US" sz="19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i="0" lang="en-US" sz="19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······.</a:t>
            </a:r>
            <a:endParaRPr i="0" sz="1900" u="none" cap="none" strike="noStrike">
              <a:solidFill>
                <a:srgbClr val="333333"/>
              </a:solidFill>
              <a:highlight>
                <a:srgbClr val="FF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33333"/>
              </a:solidFill>
              <a:highlight>
                <a:srgbClr val="FF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Libre Franklin"/>
              <a:buChar char="-"/>
            </a:pPr>
            <a:r>
              <a:rPr b="1" lang="en-US" sz="1900">
                <a:solidFill>
                  <a:srgbClr val="333333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Location Information</a:t>
            </a:r>
            <a:r>
              <a:rPr lang="en-US" sz="1900">
                <a:solidFill>
                  <a:srgbClr val="333333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 (longitude, latitude)</a:t>
            </a:r>
            <a:r>
              <a:rPr b="1" i="0" lang="en-US" sz="19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68fa91bd3d_0_117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299" name="Google Shape;299;g168fa91bd3d_0_117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Collected Data </a:t>
            </a:r>
            <a:r>
              <a:rPr lang="en-US" sz="1800"/>
              <a:t>(</a:t>
            </a:r>
            <a:r>
              <a:rPr lang="en-US" sz="1800"/>
              <a:t>Urban Factor - Facility</a:t>
            </a:r>
            <a:r>
              <a:rPr lang="en-US" sz="1800"/>
              <a:t>)</a:t>
            </a:r>
            <a:endParaRPr sz="1800"/>
          </a:p>
        </p:txBody>
      </p:sp>
      <p:sp>
        <p:nvSpPr>
          <p:cNvPr id="300" name="Google Shape;300;g168fa91bd3d_0_117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g168fa91bd3d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6349" y="3931701"/>
            <a:ext cx="1926225" cy="19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68fa91bd3d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000" y="1948937"/>
            <a:ext cx="1576500" cy="15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68fa91bd3d_0_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1225" y="1683875"/>
            <a:ext cx="1841574" cy="18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68fa91bd3d_0_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8777" y="1948938"/>
            <a:ext cx="1576500" cy="15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68fa91bd3d_0_1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7362" y="3904002"/>
            <a:ext cx="1981626" cy="198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68fa91bd3d_0_117"/>
          <p:cNvSpPr txBox="1"/>
          <p:nvPr/>
        </p:nvSpPr>
        <p:spPr>
          <a:xfrm>
            <a:off x="2738775" y="3593050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Fire Station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7" name="Google Shape;307;g168fa91bd3d_0_117"/>
          <p:cNvSpPr txBox="1"/>
          <p:nvPr/>
        </p:nvSpPr>
        <p:spPr>
          <a:xfrm>
            <a:off x="5081275" y="3593050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Library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8" name="Google Shape;308;g168fa91bd3d_0_117"/>
          <p:cNvSpPr txBox="1"/>
          <p:nvPr/>
        </p:nvSpPr>
        <p:spPr>
          <a:xfrm>
            <a:off x="7423775" y="3536300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Police Station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9" name="Google Shape;309;g168fa91bd3d_0_117"/>
          <p:cNvSpPr txBox="1"/>
          <p:nvPr/>
        </p:nvSpPr>
        <p:spPr>
          <a:xfrm>
            <a:off x="2861200" y="5745575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School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0" name="Google Shape;310;g168fa91bd3d_0_117"/>
          <p:cNvSpPr txBox="1"/>
          <p:nvPr/>
        </p:nvSpPr>
        <p:spPr>
          <a:xfrm>
            <a:off x="4983879" y="5745575"/>
            <a:ext cx="20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Family &amp; Support Service Agency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11" name="Google Shape;311;g168fa91bd3d_0_1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91226" y="3993250"/>
            <a:ext cx="1841574" cy="18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68fa91bd3d_0_117"/>
          <p:cNvSpPr txBox="1"/>
          <p:nvPr/>
        </p:nvSpPr>
        <p:spPr>
          <a:xfrm>
            <a:off x="7291229" y="5788925"/>
            <a:ext cx="20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Bus Stop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8fa91bd3d_0_135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319" name="Google Shape;319;g168fa91bd3d_0_135"/>
          <p:cNvSpPr txBox="1"/>
          <p:nvPr>
            <p:ph idx="1" type="subTitle"/>
          </p:nvPr>
        </p:nvSpPr>
        <p:spPr>
          <a:xfrm>
            <a:off x="978408" y="1345175"/>
            <a:ext cx="816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Collected Data </a:t>
            </a:r>
            <a:r>
              <a:rPr lang="en-US" sz="1800"/>
              <a:t>(</a:t>
            </a:r>
            <a:r>
              <a:rPr lang="en-US" sz="1800"/>
              <a:t>Urban Factor- Service Request/Report</a:t>
            </a:r>
            <a:r>
              <a:rPr lang="en-US" sz="1800"/>
              <a:t>)</a:t>
            </a:r>
            <a:endParaRPr sz="1800"/>
          </a:p>
        </p:txBody>
      </p:sp>
      <p:sp>
        <p:nvSpPr>
          <p:cNvPr id="320" name="Google Shape;320;g168fa91bd3d_0_135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g168fa91bd3d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89" y="1859751"/>
            <a:ext cx="1859325" cy="18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68fa91bd3d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088" y="1883999"/>
            <a:ext cx="1810838" cy="181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68fa91bd3d_0_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5925" y="4133299"/>
            <a:ext cx="1669700" cy="16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68fa91bd3d_0_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4301" y="2016051"/>
            <a:ext cx="1546725" cy="15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68fa91bd3d_0_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52800" y="4256275"/>
            <a:ext cx="1739250" cy="15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68fa91bd3d_0_135"/>
          <p:cNvSpPr txBox="1"/>
          <p:nvPr/>
        </p:nvSpPr>
        <p:spPr>
          <a:xfrm>
            <a:off x="2398800" y="3694825"/>
            <a:ext cx="157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Abandoned Building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27" name="Google Shape;327;g168fa91bd3d_0_135"/>
          <p:cNvSpPr txBox="1"/>
          <p:nvPr/>
        </p:nvSpPr>
        <p:spPr>
          <a:xfrm>
            <a:off x="5022250" y="3715175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28" name="Google Shape;328;g168fa91bd3d_0_135"/>
          <p:cNvSpPr txBox="1"/>
          <p:nvPr/>
        </p:nvSpPr>
        <p:spPr>
          <a:xfrm>
            <a:off x="7504275" y="3713963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Light out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29" name="Google Shape;329;g168fa91bd3d_0_135"/>
          <p:cNvSpPr txBox="1"/>
          <p:nvPr/>
        </p:nvSpPr>
        <p:spPr>
          <a:xfrm>
            <a:off x="6862275" y="5810863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Sanitation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30" name="Google Shape;330;g168fa91bd3d_0_135"/>
          <p:cNvSpPr txBox="1"/>
          <p:nvPr/>
        </p:nvSpPr>
        <p:spPr>
          <a:xfrm>
            <a:off x="3515550" y="5810863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GunShot Alert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31" name="Google Shape;331;g168fa91bd3d_0_135"/>
          <p:cNvSpPr txBox="1"/>
          <p:nvPr/>
        </p:nvSpPr>
        <p:spPr>
          <a:xfrm>
            <a:off x="5022250" y="3713963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Graffiti Removal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77deca42aa_0_7"/>
          <p:cNvSpPr/>
          <p:nvPr/>
        </p:nvSpPr>
        <p:spPr>
          <a:xfrm>
            <a:off x="1234000" y="1735950"/>
            <a:ext cx="9637200" cy="3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77deca42aa_0_7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339" name="Google Shape;339;g177deca42aa_0_7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g177deca42aa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450" y="2020400"/>
            <a:ext cx="2315082" cy="222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77deca42aa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0966" y="2020400"/>
            <a:ext cx="2055724" cy="222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77deca42aa_0_7"/>
          <p:cNvSpPr txBox="1"/>
          <p:nvPr/>
        </p:nvSpPr>
        <p:spPr>
          <a:xfrm>
            <a:off x="2650385" y="4261268"/>
            <a:ext cx="151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Crime</a:t>
            </a:r>
            <a:endParaRPr sz="19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3" name="Google Shape;343;g177deca42aa_0_7"/>
          <p:cNvSpPr txBox="1"/>
          <p:nvPr/>
        </p:nvSpPr>
        <p:spPr>
          <a:xfrm>
            <a:off x="5249915" y="4261268"/>
            <a:ext cx="151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Facility</a:t>
            </a:r>
            <a:endParaRPr sz="19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4" name="Google Shape;344;g177deca42aa_0_7"/>
          <p:cNvSpPr txBox="1"/>
          <p:nvPr/>
        </p:nvSpPr>
        <p:spPr>
          <a:xfrm>
            <a:off x="7628574" y="4197850"/>
            <a:ext cx="1998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Service Request/Report</a:t>
            </a:r>
            <a:endParaRPr sz="19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45" name="Google Shape;345;g177deca42aa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7117" y="2098855"/>
            <a:ext cx="2151507" cy="206356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77deca42aa_0_7"/>
          <p:cNvSpPr txBox="1"/>
          <p:nvPr/>
        </p:nvSpPr>
        <p:spPr>
          <a:xfrm>
            <a:off x="2650375" y="5362175"/>
            <a:ext cx="733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-US" sz="1900">
                <a:solidFill>
                  <a:schemeClr val="dk1"/>
                </a:solidFill>
                <a:highlight>
                  <a:srgbClr val="FFFFFF"/>
                </a:highlight>
              </a:rPr>
              <a:t>These datas could be related to the Crime Occurrence</a:t>
            </a:r>
            <a:endParaRPr b="1"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ctrTitle"/>
          </p:nvPr>
        </p:nvSpPr>
        <p:spPr>
          <a:xfrm>
            <a:off x="978408" y="2662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Team</a:t>
            </a:r>
            <a:r>
              <a:rPr lang="en-US"/>
              <a:t> Introduction</a:t>
            </a:r>
            <a:endParaRPr/>
          </a:p>
        </p:txBody>
      </p:sp>
      <p:sp>
        <p:nvSpPr>
          <p:cNvPr id="78" name="Google Shape;78;p3"/>
          <p:cNvSpPr/>
          <p:nvPr>
            <p:ph idx="12" type="sldNum"/>
          </p:nvPr>
        </p:nvSpPr>
        <p:spPr>
          <a:xfrm>
            <a:off x="9998334" y="6181281"/>
            <a:ext cx="36576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사람, 여자, 실내이(가) 표시된 사진&#10;&#10;자동 생성된 설명" id="79" name="Google Shape;79;p3"/>
          <p:cNvPicPr preferRelativeResize="0"/>
          <p:nvPr/>
        </p:nvPicPr>
        <p:blipFill rotWithShape="1">
          <a:blip r:embed="rId3">
            <a:alphaModFix/>
          </a:blip>
          <a:srcRect b="19098" l="0" r="0" t="4593"/>
          <a:stretch/>
        </p:blipFill>
        <p:spPr>
          <a:xfrm>
            <a:off x="2580838" y="2182835"/>
            <a:ext cx="1218600" cy="109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사람, 정장, 가장이(가) 표시된 사진&#10;&#10;자동 생성된 설명" id="80" name="Google Shape;80;p3"/>
          <p:cNvPicPr preferRelativeResize="0"/>
          <p:nvPr/>
        </p:nvPicPr>
        <p:blipFill rotWithShape="1">
          <a:blip r:embed="rId4">
            <a:alphaModFix/>
          </a:blip>
          <a:srcRect b="29066" l="23674" r="30298" t="19957"/>
          <a:stretch/>
        </p:blipFill>
        <p:spPr>
          <a:xfrm>
            <a:off x="2580838" y="3357740"/>
            <a:ext cx="1259700" cy="112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사람, 실외, 물이(가) 표시된 사진&#10;&#10;자동 생성된 설명" id="81" name="Google Shape;81;p3"/>
          <p:cNvPicPr preferRelativeResize="0"/>
          <p:nvPr/>
        </p:nvPicPr>
        <p:blipFill rotWithShape="1">
          <a:blip r:embed="rId5">
            <a:alphaModFix/>
          </a:blip>
          <a:srcRect b="24455" l="21444" r="16254" t="13551"/>
          <a:stretch/>
        </p:blipFill>
        <p:spPr>
          <a:xfrm>
            <a:off x="6098213" y="3442399"/>
            <a:ext cx="1259700" cy="115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사람이(가) 표시된 사진&#10;&#10;자동 생성된 설명" id="82" name="Google Shape;82;p3"/>
          <p:cNvPicPr preferRelativeResize="0"/>
          <p:nvPr/>
        </p:nvPicPr>
        <p:blipFill rotWithShape="1">
          <a:blip r:embed="rId6">
            <a:alphaModFix/>
          </a:blip>
          <a:srcRect b="25996" l="23438" r="21488" t="12003"/>
          <a:stretch/>
        </p:blipFill>
        <p:spPr>
          <a:xfrm rot="-846539">
            <a:off x="2611219" y="4617252"/>
            <a:ext cx="1203608" cy="110379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사람이(가) 표시된 사진&#10;&#10;자동 생성된 설명" id="83" name="Google Shape;83;p3"/>
          <p:cNvPicPr preferRelativeResize="0"/>
          <p:nvPr/>
        </p:nvPicPr>
        <p:blipFill rotWithShape="1">
          <a:blip r:embed="rId7">
            <a:alphaModFix/>
          </a:blip>
          <a:srcRect b="28499" l="17959" r="30462" t="11090"/>
          <a:stretch/>
        </p:blipFill>
        <p:spPr>
          <a:xfrm>
            <a:off x="6127977" y="4668613"/>
            <a:ext cx="1229700" cy="110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사람, 실외이(가) 표시된 사진&#10;&#10;자동 생성된 설명" id="84" name="Google Shape;84;p3"/>
          <p:cNvPicPr preferRelativeResize="0"/>
          <p:nvPr/>
        </p:nvPicPr>
        <p:blipFill rotWithShape="1">
          <a:blip r:embed="rId8">
            <a:alphaModFix/>
          </a:blip>
          <a:srcRect b="21258" l="21053" r="11487" t="12926"/>
          <a:stretch/>
        </p:blipFill>
        <p:spPr>
          <a:xfrm rot="-997223">
            <a:off x="6086518" y="2232707"/>
            <a:ext cx="1294274" cy="1138042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/>
          <p:nvPr/>
        </p:nvSpPr>
        <p:spPr>
          <a:xfrm>
            <a:off x="3800713" y="2175013"/>
            <a:ext cx="181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Daye Kim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Kyunghee Univ.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Data Analysist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rlaek4793@khu.ac.kr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3840547" y="3368252"/>
            <a:ext cx="214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Juwon Baek</a:t>
            </a:r>
            <a:endParaRPr b="1" i="0" sz="22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Handong Univ.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Data Analysist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21700340@handong.ac.kr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3908150" y="4665774"/>
            <a:ext cx="205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Heewon Jeong</a:t>
            </a:r>
            <a:endParaRPr b="1" i="0" sz="22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Chungbuk Univ.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All-Rounder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jhjmo0719h@chungbuk.ac.kr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7523707" y="2182832"/>
            <a:ext cx="226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Hyun Roh</a:t>
            </a:r>
            <a:endParaRPr b="1" i="0" sz="22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Kyunghee Univ.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Front-End Developer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yeshyun@khu.ac.kr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7523707" y="3464150"/>
            <a:ext cx="226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Jihu Yang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Handong Univ.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Back-End Developer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zihooy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handong.ac.kr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7523700" y="4668626"/>
            <a:ext cx="2265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Bryanna Ruiz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Purdue Univ.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All-Round Helper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ruiz114@purdue.edu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2388000" y="971250"/>
            <a:ext cx="684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 Chasing FOX 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92325" y="2182825"/>
            <a:ext cx="365775" cy="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56450" y="3378800"/>
            <a:ext cx="365775" cy="3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6ed424e4d1_1_90"/>
          <p:cNvSpPr txBox="1"/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4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352" name="Google Shape;352;g16ed424e4d1_1_90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g16ed424e4d1_1_90"/>
          <p:cNvSpPr txBox="1"/>
          <p:nvPr>
            <p:ph idx="1" type="subTitle"/>
          </p:nvPr>
        </p:nvSpPr>
        <p:spPr>
          <a:xfrm>
            <a:off x="4539400" y="3634250"/>
            <a:ext cx="295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Analysis</a:t>
            </a:r>
            <a:endParaRPr b="0"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6d3f13e401_0_0"/>
          <p:cNvSpPr/>
          <p:nvPr/>
        </p:nvSpPr>
        <p:spPr>
          <a:xfrm>
            <a:off x="9448800" y="1810700"/>
            <a:ext cx="1935300" cy="4242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6d3f13e401_0_0"/>
          <p:cNvSpPr/>
          <p:nvPr/>
        </p:nvSpPr>
        <p:spPr>
          <a:xfrm>
            <a:off x="4586075" y="1810700"/>
            <a:ext cx="4008300" cy="4242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6d3f13e401_0_0"/>
          <p:cNvSpPr/>
          <p:nvPr/>
        </p:nvSpPr>
        <p:spPr>
          <a:xfrm>
            <a:off x="1907275" y="1811325"/>
            <a:ext cx="1935300" cy="4242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6d3f13e401_0_0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363" name="Google Shape;363;g16d3f13e401_0_0"/>
          <p:cNvSpPr txBox="1"/>
          <p:nvPr>
            <p:ph idx="1" type="subTitle"/>
          </p:nvPr>
        </p:nvSpPr>
        <p:spPr>
          <a:xfrm>
            <a:off x="978408" y="1220679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Data Analysis Method </a:t>
            </a:r>
            <a:endParaRPr/>
          </a:p>
        </p:txBody>
      </p:sp>
      <p:sp>
        <p:nvSpPr>
          <p:cNvPr id="364" name="Google Shape;364;g16d3f13e401_0_0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g16d3f13e401_0_0"/>
          <p:cNvSpPr txBox="1"/>
          <p:nvPr/>
        </p:nvSpPr>
        <p:spPr>
          <a:xfrm>
            <a:off x="5146700" y="62265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Drleft at English Wikipedia, CC BY-SA 3.0, https://commons.wikimedia.org/w/index.php?curid=57332968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g16d3f13e401_0_0"/>
          <p:cNvPicPr preferRelativeResize="0"/>
          <p:nvPr/>
        </p:nvPicPr>
        <p:blipFill rotWithShape="1">
          <a:blip r:embed="rId3">
            <a:alphaModFix/>
          </a:blip>
          <a:srcRect b="0" l="49044" r="0" t="0"/>
          <a:stretch/>
        </p:blipFill>
        <p:spPr>
          <a:xfrm>
            <a:off x="4859777" y="1932230"/>
            <a:ext cx="1525350" cy="149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6d3f13e401_0_0"/>
          <p:cNvPicPr preferRelativeResize="0"/>
          <p:nvPr/>
        </p:nvPicPr>
        <p:blipFill rotWithShape="1">
          <a:blip r:embed="rId3">
            <a:alphaModFix/>
          </a:blip>
          <a:srcRect b="0" l="49044" r="0" t="0"/>
          <a:stretch/>
        </p:blipFill>
        <p:spPr>
          <a:xfrm>
            <a:off x="5652313" y="3896024"/>
            <a:ext cx="1689600" cy="165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6d3f13e40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1876" y="4124315"/>
            <a:ext cx="1201350" cy="120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6d3f13e40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96201" y="2949140"/>
            <a:ext cx="1510675" cy="15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6d3f13e40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6638" y="2378738"/>
            <a:ext cx="603750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6d3f13e40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6650" y="4475163"/>
            <a:ext cx="603750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6d3f13e40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700000">
            <a:off x="8719512" y="2700200"/>
            <a:ext cx="603750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6d3f13e40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700000">
            <a:off x="8719513" y="4142513"/>
            <a:ext cx="603750" cy="6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6d3f13e401_0_0"/>
          <p:cNvSpPr txBox="1"/>
          <p:nvPr/>
        </p:nvSpPr>
        <p:spPr>
          <a:xfrm>
            <a:off x="2017750" y="3396675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rime </a:t>
            </a: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ata </a:t>
            </a: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xtraction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75" name="Google Shape;375;g16d3f13e401_0_0"/>
          <p:cNvSpPr txBox="1"/>
          <p:nvPr/>
        </p:nvSpPr>
        <p:spPr>
          <a:xfrm>
            <a:off x="2017738" y="5437713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Facility &amp; service request data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76" name="Google Shape;376;g16d3f13e401_0_0"/>
          <p:cNvSpPr txBox="1"/>
          <p:nvPr/>
        </p:nvSpPr>
        <p:spPr>
          <a:xfrm>
            <a:off x="4862825" y="3255750"/>
            <a:ext cx="168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Density estimation using KDE</a:t>
            </a:r>
            <a:endParaRPr b="0" i="0" sz="12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77" name="Google Shape;377;g16d3f13e401_0_0"/>
          <p:cNvSpPr txBox="1"/>
          <p:nvPr/>
        </p:nvSpPr>
        <p:spPr>
          <a:xfrm>
            <a:off x="5728063" y="5459775"/>
            <a:ext cx="168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Density estimation using KDE</a:t>
            </a:r>
            <a:endParaRPr b="0" i="0" sz="12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78" name="Google Shape;378;g16d3f13e401_0_0"/>
          <p:cNvSpPr txBox="1"/>
          <p:nvPr/>
        </p:nvSpPr>
        <p:spPr>
          <a:xfrm>
            <a:off x="9606738" y="4447950"/>
            <a:ext cx="168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Correlation Calculation</a:t>
            </a:r>
            <a:endParaRPr b="0" i="0" sz="12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79" name="Google Shape;379;g16d3f13e401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8675" y="1971938"/>
            <a:ext cx="1417350" cy="14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6d3f13e401_0_0"/>
          <p:cNvSpPr txBox="1"/>
          <p:nvPr/>
        </p:nvSpPr>
        <p:spPr>
          <a:xfrm>
            <a:off x="1954900" y="1621875"/>
            <a:ext cx="18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2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Data Preprocessing </a:t>
            </a:r>
            <a:endParaRPr b="0" i="0" sz="1400" u="none" cap="none" strike="noStrike">
              <a:solidFill>
                <a:srgbClr val="000000"/>
              </a:solidFill>
              <a:highlight>
                <a:schemeClr val="lt2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81" name="Google Shape;381;g16d3f13e401_0_0"/>
          <p:cNvSpPr txBox="1"/>
          <p:nvPr/>
        </p:nvSpPr>
        <p:spPr>
          <a:xfrm>
            <a:off x="5728076" y="1621875"/>
            <a:ext cx="20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2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KDE </a:t>
            </a:r>
            <a:r>
              <a:rPr lang="en-US">
                <a:highlight>
                  <a:schemeClr val="lt2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Application</a:t>
            </a: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2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endParaRPr b="0" i="0" sz="1400" u="none" cap="none" strike="noStrike">
              <a:solidFill>
                <a:srgbClr val="000000"/>
              </a:solidFill>
              <a:highlight>
                <a:schemeClr val="lt2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82" name="Google Shape;382;g16d3f13e401_0_0"/>
          <p:cNvSpPr txBox="1"/>
          <p:nvPr/>
        </p:nvSpPr>
        <p:spPr>
          <a:xfrm>
            <a:off x="9831450" y="1621875"/>
            <a:ext cx="1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2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Correlation</a:t>
            </a:r>
            <a:endParaRPr b="0" i="0" sz="1400" u="none" cap="none" strike="noStrike">
              <a:solidFill>
                <a:srgbClr val="000000"/>
              </a:solidFill>
              <a:highlight>
                <a:schemeClr val="lt2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83" name="Google Shape;383;g16d3f13e401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8288" y="2022075"/>
            <a:ext cx="1201350" cy="120135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4" name="Google Shape;384;g16d3f13e40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3850" y="2497775"/>
            <a:ext cx="365700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6d3f13e401_0_0"/>
          <p:cNvSpPr txBox="1"/>
          <p:nvPr/>
        </p:nvSpPr>
        <p:spPr>
          <a:xfrm>
            <a:off x="6728650" y="3223425"/>
            <a:ext cx="168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 Medium"/>
                <a:ea typeface="Libre Franklin Medium"/>
                <a:cs typeface="Libre Franklin Medium"/>
                <a:sym typeface="Libre Franklin Medium"/>
              </a:rPr>
              <a:t>Population Density</a:t>
            </a:r>
            <a:br>
              <a:rPr lang="en-US" sz="120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lang="en-US" sz="1200">
                <a:latin typeface="Libre Franklin Medium"/>
                <a:ea typeface="Libre Franklin Medium"/>
                <a:cs typeface="Libre Franklin Medium"/>
                <a:sym typeface="Libre Franklin Medium"/>
              </a:rPr>
              <a:t>Consideration</a:t>
            </a:r>
            <a:endParaRPr b="0" i="0" sz="12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6d0b57c2c3_1_46"/>
          <p:cNvSpPr/>
          <p:nvPr/>
        </p:nvSpPr>
        <p:spPr>
          <a:xfrm>
            <a:off x="6377675" y="2530700"/>
            <a:ext cx="3783600" cy="3360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6d0b57c2c3_1_46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393" name="Google Shape;393;g16d0b57c2c3_1_46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394" name="Google Shape;394;g16d0b57c2c3_1_46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5" name="Google Shape;395;g16d0b57c2c3_1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599" y="4129596"/>
            <a:ext cx="1288600" cy="128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6d0b57c2c3_1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8527" y="4186838"/>
            <a:ext cx="1125300" cy="11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6d0b57c2c3_1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7325" y="1814613"/>
            <a:ext cx="1417350" cy="14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6d0b57c2c3_1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700000">
            <a:off x="3798650" y="3511550"/>
            <a:ext cx="603750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6d0b57c2c3_1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100000">
            <a:off x="2784223" y="3487774"/>
            <a:ext cx="603752" cy="60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6d0b57c2c3_1_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52675" y="1683879"/>
            <a:ext cx="1510275" cy="15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6d0b57c2c3_1_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30542" y="4165475"/>
            <a:ext cx="686550" cy="74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6d0b57c2c3_1_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4174" y="3483396"/>
            <a:ext cx="561900" cy="6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6d0b57c2c3_1_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97914" y="3429000"/>
            <a:ext cx="656379" cy="7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6d0b57c2c3_1_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30426" y="3483396"/>
            <a:ext cx="561900" cy="6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6d0b57c2c3_1_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14171" y="4169491"/>
            <a:ext cx="706295" cy="76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6d0b57c2c3_1_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013894" y="3483403"/>
            <a:ext cx="656379" cy="7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6d0b57c2c3_1_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20466" y="4192233"/>
            <a:ext cx="654351" cy="76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6d0b57c2c3_1_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955174" y="4932219"/>
            <a:ext cx="637288" cy="7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6d0b57c2c3_1_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59036" y="4932221"/>
            <a:ext cx="637292" cy="74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6d0b57c2c3_1_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430479" y="4998318"/>
            <a:ext cx="544338" cy="64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6d0b57c2c3_1_4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998965" y="4173481"/>
            <a:ext cx="686236" cy="8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6d0b57c2c3_1_46"/>
          <p:cNvSpPr txBox="1"/>
          <p:nvPr/>
        </p:nvSpPr>
        <p:spPr>
          <a:xfrm>
            <a:off x="1873800" y="5511000"/>
            <a:ext cx="15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Violent </a:t>
            </a: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rime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13" name="Google Shape;413;g16d0b57c2c3_1_46"/>
          <p:cNvSpPr txBox="1"/>
          <p:nvPr/>
        </p:nvSpPr>
        <p:spPr>
          <a:xfrm>
            <a:off x="3663425" y="5491288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Weighted Crime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14" name="Google Shape;414;g16d0b57c2c3_1_46"/>
          <p:cNvSpPr txBox="1"/>
          <p:nvPr/>
        </p:nvSpPr>
        <p:spPr>
          <a:xfrm>
            <a:off x="2551500" y="310122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Data Extraction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6d3f13e401_0_52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21" name="Google Shape;421;g16d3f13e401_0_52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Data Extraction - Violent Crime</a:t>
            </a:r>
            <a:endParaRPr/>
          </a:p>
        </p:txBody>
      </p:sp>
      <p:sp>
        <p:nvSpPr>
          <p:cNvPr id="422" name="Google Shape;422;g16d3f13e401_0_52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g16d3f13e401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850" y="2367000"/>
            <a:ext cx="2410300" cy="231584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6d3f13e401_0_52"/>
          <p:cNvSpPr txBox="1"/>
          <p:nvPr/>
        </p:nvSpPr>
        <p:spPr>
          <a:xfrm>
            <a:off x="2085919" y="4905223"/>
            <a:ext cx="182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Violent </a:t>
            </a:r>
            <a:r>
              <a:rPr b="1" lang="en-US" sz="1800">
                <a:latin typeface="Libre Franklin"/>
                <a:ea typeface="Libre Franklin"/>
                <a:cs typeface="Libre Franklin"/>
                <a:sym typeface="Libre Franklin"/>
              </a:rPr>
              <a:t>C</a:t>
            </a: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rime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5" name="Google Shape;425;g16d3f13e401_0_52"/>
          <p:cNvSpPr txBox="1"/>
          <p:nvPr/>
        </p:nvSpPr>
        <p:spPr>
          <a:xfrm>
            <a:off x="5409525" y="2626425"/>
            <a:ext cx="5270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ibre Franklin Medium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Aggravated Assault/Battery</a:t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ibre Franklin Medium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Criminal Sexual Assult </a:t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Homicide</a:t>
            </a:r>
            <a:endParaRPr b="0" i="0" sz="1800" u="none" cap="none" strike="noStrik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Robbery</a:t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d3f13e401_0_83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32" name="Google Shape;432;g16d3f13e401_0_83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Data Extraction - </a:t>
            </a:r>
            <a:r>
              <a:rPr lang="en-US"/>
              <a:t>Weighted Crime</a:t>
            </a:r>
            <a:endParaRPr/>
          </a:p>
        </p:txBody>
      </p:sp>
      <p:sp>
        <p:nvSpPr>
          <p:cNvPr id="433" name="Google Shape;433;g16d3f13e401_0_83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g16d3f13e401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3900" y="2311326"/>
            <a:ext cx="2474450" cy="24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6d3f13e401_0_83"/>
          <p:cNvSpPr txBox="1"/>
          <p:nvPr/>
        </p:nvSpPr>
        <p:spPr>
          <a:xfrm>
            <a:off x="1675981" y="4897275"/>
            <a:ext cx="27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Weighted Crime</a:t>
            </a:r>
            <a:endParaRPr b="1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36" name="Google Shape;436;g16d3f13e401_0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7175" y="1787850"/>
            <a:ext cx="4687900" cy="40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8fa91bd3d_0_173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43" name="Google Shape;443;g168fa91bd3d_0_173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KDE Application</a:t>
            </a:r>
            <a:endParaRPr/>
          </a:p>
        </p:txBody>
      </p:sp>
      <p:sp>
        <p:nvSpPr>
          <p:cNvPr id="444" name="Google Shape;444;g168fa91bd3d_0_173"/>
          <p:cNvSpPr txBox="1"/>
          <p:nvPr>
            <p:ph idx="2" type="body"/>
          </p:nvPr>
        </p:nvSpPr>
        <p:spPr>
          <a:xfrm>
            <a:off x="1272825" y="2211875"/>
            <a:ext cx="99549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Kernel Density Estimation(KDE) ?</a:t>
            </a:r>
            <a:b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</a:br>
            <a:endParaRPr b="1"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2000"/>
              <a:t>Kernel</a:t>
            </a:r>
            <a:br>
              <a:rPr lang="en-US" sz="1900"/>
            </a:br>
            <a:r>
              <a:rPr lang="en-US" sz="1900"/>
              <a:t>: Non-negative, symmetric </a:t>
            </a:r>
            <a:r>
              <a:rPr lang="en-US" sz="1900">
                <a:solidFill>
                  <a:srgbClr val="FF0000"/>
                </a:solidFill>
              </a:rPr>
              <a:t>function </a:t>
            </a:r>
            <a:r>
              <a:rPr lang="en-US" sz="1900"/>
              <a:t>whose </a:t>
            </a:r>
            <a:r>
              <a:rPr lang="en-US" sz="1900"/>
              <a:t>integration value for whole domain is 1. 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Density Estimation: Estimating probability density function (PDF) of population from the sample data.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/>
              <a:t>KDE: </a:t>
            </a:r>
            <a:r>
              <a:rPr lang="en-US" sz="1900">
                <a:solidFill>
                  <a:srgbClr val="FF0000"/>
                </a:solidFill>
              </a:rPr>
              <a:t>Estimate PDF of population</a:t>
            </a:r>
            <a:r>
              <a:rPr lang="en-US" sz="1900"/>
              <a:t> from sample data using </a:t>
            </a:r>
            <a:r>
              <a:rPr lang="en-US" sz="1900">
                <a:solidFill>
                  <a:srgbClr val="FF0000"/>
                </a:solidFill>
              </a:rPr>
              <a:t>kernel function</a:t>
            </a:r>
            <a:r>
              <a:rPr lang="en-US" sz="1900"/>
              <a:t>. </a:t>
            </a:r>
            <a:endParaRPr sz="1900"/>
          </a:p>
        </p:txBody>
      </p:sp>
      <p:sp>
        <p:nvSpPr>
          <p:cNvPr id="445" name="Google Shape;445;g168fa91bd3d_0_173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g168fa91bd3d_0_173"/>
          <p:cNvSpPr txBox="1"/>
          <p:nvPr/>
        </p:nvSpPr>
        <p:spPr>
          <a:xfrm>
            <a:off x="5026350" y="5858225"/>
            <a:ext cx="54726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Wikipedia contributors. (2022, July 25). Kernel (statistics). In </a:t>
            </a:r>
            <a:r>
              <a:rPr b="0" i="1" lang="en-US" sz="10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Wikipedia, The Free Encyclopedia</a:t>
            </a:r>
            <a:r>
              <a:rPr b="0" i="0" lang="en-US" sz="10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Retrieved 13:18, October 20, 2022, from </a:t>
            </a:r>
            <a:r>
              <a:rPr b="0" i="0" lang="en-US" sz="10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https://en.wikipedia.org/w/index.php?title=Kernel_(statistics)&amp;oldid=1100253771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6d0b57c2c3_1_113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53" name="Google Shape;453;g16d0b57c2c3_1_113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KDE Application</a:t>
            </a:r>
            <a:endParaRPr/>
          </a:p>
        </p:txBody>
      </p:sp>
      <p:sp>
        <p:nvSpPr>
          <p:cNvPr id="454" name="Google Shape;454;g16d0b57c2c3_1_113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5" name="Google Shape;455;g16d0b57c2c3_1_113"/>
          <p:cNvPicPr preferRelativeResize="0"/>
          <p:nvPr/>
        </p:nvPicPr>
        <p:blipFill rotWithShape="1">
          <a:blip r:embed="rId3">
            <a:alphaModFix/>
          </a:blip>
          <a:srcRect b="7248" l="12906" r="4990" t="13699"/>
          <a:stretch/>
        </p:blipFill>
        <p:spPr>
          <a:xfrm>
            <a:off x="4701988" y="1762689"/>
            <a:ext cx="2322078" cy="40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6d0b57c2c3_1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2075" y="1910401"/>
            <a:ext cx="2202400" cy="37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6d0b57c2c3_1_113"/>
          <p:cNvPicPr preferRelativeResize="0"/>
          <p:nvPr/>
        </p:nvPicPr>
        <p:blipFill rotWithShape="1">
          <a:blip r:embed="rId5">
            <a:alphaModFix/>
          </a:blip>
          <a:srcRect b="8708" l="12435" r="5375" t="12052"/>
          <a:stretch/>
        </p:blipFill>
        <p:spPr>
          <a:xfrm>
            <a:off x="7795925" y="1865225"/>
            <a:ext cx="2202400" cy="386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6d0b57c2c3_1_113"/>
          <p:cNvSpPr txBox="1"/>
          <p:nvPr/>
        </p:nvSpPr>
        <p:spPr>
          <a:xfrm>
            <a:off x="2327875" y="5785775"/>
            <a:ext cx="18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Image of Chicago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9" name="Google Shape;459;g16d0b57c2c3_1_113"/>
          <p:cNvSpPr txBox="1"/>
          <p:nvPr/>
        </p:nvSpPr>
        <p:spPr>
          <a:xfrm>
            <a:off x="4702000" y="5785775"/>
            <a:ext cx="263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Scatter plot of crime data (Not preprocessed)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0" name="Google Shape;460;g16d0b57c2c3_1_113"/>
          <p:cNvSpPr txBox="1"/>
          <p:nvPr/>
        </p:nvSpPr>
        <p:spPr>
          <a:xfrm>
            <a:off x="7736125" y="5785775"/>
            <a:ext cx="23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KDE applied data </a:t>
            </a:r>
            <a:b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(</a:t>
            </a:r>
            <a:r>
              <a:rPr b="1"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 preprocessed</a:t>
            </a: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)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27476a181_0_3"/>
          <p:cNvSpPr txBox="1"/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67" name="Google Shape;467;g1727476a181_0_3"/>
          <p:cNvSpPr txBox="1"/>
          <p:nvPr>
            <p:ph idx="1" type="subTitle"/>
          </p:nvPr>
        </p:nvSpPr>
        <p:spPr>
          <a:xfrm>
            <a:off x="978408" y="1345167"/>
            <a:ext cx="92343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KDE Application - Population Density Consideration</a:t>
            </a:r>
            <a:endParaRPr/>
          </a:p>
        </p:txBody>
      </p:sp>
      <p:sp>
        <p:nvSpPr>
          <p:cNvPr id="468" name="Google Shape;468;g1727476a181_0_3"/>
          <p:cNvSpPr txBox="1"/>
          <p:nvPr>
            <p:ph idx="2" type="body"/>
          </p:nvPr>
        </p:nvSpPr>
        <p:spPr>
          <a:xfrm>
            <a:off x="4713575" y="2623000"/>
            <a:ext cx="6010500" cy="142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Density of crime should be considered with population. (</a:t>
            </a:r>
            <a:r>
              <a:rPr lang="en-US"/>
              <a:t>Galburn et al., 2016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Equation below is applied to the value from the KDE</a:t>
            </a:r>
            <a:endParaRPr/>
          </a:p>
        </p:txBody>
      </p:sp>
      <p:sp>
        <p:nvSpPr>
          <p:cNvPr id="469" name="Google Shape;469;g1727476a181_0_3"/>
          <p:cNvSpPr/>
          <p:nvPr>
            <p:ph idx="12" type="sldNum"/>
          </p:nvPr>
        </p:nvSpPr>
        <p:spPr>
          <a:xfrm>
            <a:off x="11299112" y="6181281"/>
            <a:ext cx="4878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0" name="Google Shape;470;g1727476a18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10" y="2623000"/>
            <a:ext cx="2176950" cy="217695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g1727476a181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450" y="4212975"/>
            <a:ext cx="6655650" cy="6328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6ed424e4d1_1_7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78" name="Google Shape;478;g16ed424e4d1_1_7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KDE? - Facility/Service Request Data</a:t>
            </a:r>
            <a:endParaRPr/>
          </a:p>
        </p:txBody>
      </p:sp>
      <p:sp>
        <p:nvSpPr>
          <p:cNvPr id="479" name="Google Shape;479;g16ed424e4d1_1_7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0" name="Google Shape;480;g16ed424e4d1_1_7"/>
          <p:cNvPicPr preferRelativeResize="0"/>
          <p:nvPr/>
        </p:nvPicPr>
        <p:blipFill rotWithShape="1">
          <a:blip r:embed="rId3">
            <a:alphaModFix/>
          </a:blip>
          <a:srcRect b="0" l="0" r="24772" t="0"/>
          <a:stretch/>
        </p:blipFill>
        <p:spPr>
          <a:xfrm>
            <a:off x="2641225" y="1664825"/>
            <a:ext cx="6394220" cy="43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68fa91bd3d_0_181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87" name="Google Shape;487;g168fa91bd3d_0_181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Correlation Calculation</a:t>
            </a:r>
            <a:endParaRPr/>
          </a:p>
        </p:txBody>
      </p:sp>
      <p:sp>
        <p:nvSpPr>
          <p:cNvPr id="488" name="Google Shape;488;g168fa91bd3d_0_181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9" name="Google Shape;489;g168fa91bd3d_0_181"/>
          <p:cNvPicPr preferRelativeResize="0"/>
          <p:nvPr/>
        </p:nvPicPr>
        <p:blipFill rotWithShape="1">
          <a:blip r:embed="rId3">
            <a:alphaModFix/>
          </a:blip>
          <a:srcRect b="51932" l="67315" r="0" t="0"/>
          <a:stretch/>
        </p:blipFill>
        <p:spPr>
          <a:xfrm>
            <a:off x="4414350" y="2311325"/>
            <a:ext cx="2736712" cy="23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168fa91bd3d_0_181"/>
          <p:cNvSpPr txBox="1"/>
          <p:nvPr/>
        </p:nvSpPr>
        <p:spPr>
          <a:xfrm>
            <a:off x="5206525" y="5927450"/>
            <a:ext cx="548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Wikipedia contributors. (2022, October 17). Correlation. In </a:t>
            </a:r>
            <a:r>
              <a:rPr b="0" i="1" lang="en-US" sz="10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Wikipedia, The Free Encyclopedia</a:t>
            </a:r>
            <a:r>
              <a:rPr b="0" i="0" lang="en-US" sz="10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Retrieved 13:17, October 20, 2022, from </a:t>
            </a:r>
            <a:r>
              <a:rPr b="0" i="0" lang="en-US" sz="10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https://en.wikipedia.org/w/index.php?title=Correlation&amp;oldid=1116600032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491" name="Google Shape;491;g168fa91bd3d_0_181"/>
          <p:cNvPicPr preferRelativeResize="0"/>
          <p:nvPr/>
        </p:nvPicPr>
        <p:blipFill rotWithShape="1">
          <a:blip r:embed="rId3">
            <a:alphaModFix/>
          </a:blip>
          <a:srcRect b="49914" l="0" r="66745" t="0"/>
          <a:stretch/>
        </p:blipFill>
        <p:spPr>
          <a:xfrm>
            <a:off x="985050" y="2314250"/>
            <a:ext cx="2598725" cy="24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68fa91bd3d_0_181"/>
          <p:cNvPicPr preferRelativeResize="0"/>
          <p:nvPr/>
        </p:nvPicPr>
        <p:blipFill rotWithShape="1">
          <a:blip r:embed="rId3">
            <a:alphaModFix/>
          </a:blip>
          <a:srcRect b="0" l="0" r="66614" t="49305"/>
          <a:stretch/>
        </p:blipFill>
        <p:spPr>
          <a:xfrm>
            <a:off x="7965127" y="2163700"/>
            <a:ext cx="2736700" cy="2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68fa91bd3d_0_181"/>
          <p:cNvSpPr txBox="1"/>
          <p:nvPr/>
        </p:nvSpPr>
        <p:spPr>
          <a:xfrm>
            <a:off x="3262500" y="4879925"/>
            <a:ext cx="740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x axis </a:t>
            </a:r>
            <a:r>
              <a:rPr lang="en-US" sz="2200">
                <a:latin typeface="Libre Franklin Medium"/>
                <a:ea typeface="Libre Franklin Medium"/>
                <a:cs typeface="Libre Franklin Medium"/>
                <a:sym typeface="Libre Franklin Medium"/>
              </a:rPr>
              <a:t>: </a:t>
            </a:r>
            <a:r>
              <a:rPr lang="en-US" sz="2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value of crime density</a:t>
            </a:r>
            <a:endParaRPr sz="2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y axis </a:t>
            </a:r>
            <a:r>
              <a:rPr lang="en-US" sz="2200">
                <a:latin typeface="Libre Franklin Medium"/>
                <a:ea typeface="Libre Franklin Medium"/>
                <a:cs typeface="Libre Franklin Medium"/>
                <a:sym typeface="Libre Franklin Medium"/>
              </a:rPr>
              <a:t>: </a:t>
            </a:r>
            <a:r>
              <a:rPr lang="en-US" sz="2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value of urban factor density</a:t>
            </a:r>
            <a:endParaRPr sz="2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8fa91bd3d_0_18"/>
          <p:cNvSpPr txBox="1"/>
          <p:nvPr>
            <p:ph type="ctrTitle"/>
          </p:nvPr>
        </p:nvSpPr>
        <p:spPr>
          <a:xfrm>
            <a:off x="978408" y="27797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INDEX</a:t>
            </a:r>
            <a:endParaRPr/>
          </a:p>
        </p:txBody>
      </p:sp>
      <p:sp>
        <p:nvSpPr>
          <p:cNvPr id="100" name="Google Shape;100;g168fa91bd3d_0_18"/>
          <p:cNvSpPr txBox="1"/>
          <p:nvPr>
            <p:ph idx="2" type="body"/>
          </p:nvPr>
        </p:nvSpPr>
        <p:spPr>
          <a:xfrm>
            <a:off x="1632750" y="721375"/>
            <a:ext cx="69258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Project Introduction</a:t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Previous Research</a:t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Data Explanation</a:t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Data Analysis</a:t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Result</a:t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Future Work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Challenges</a:t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</p:txBody>
      </p:sp>
      <p:sp>
        <p:nvSpPr>
          <p:cNvPr id="101" name="Google Shape;101;g168fa91bd3d_0_18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g168fa91bd3d_0_18"/>
          <p:cNvSpPr txBox="1"/>
          <p:nvPr/>
        </p:nvSpPr>
        <p:spPr>
          <a:xfrm>
            <a:off x="6945900" y="1931525"/>
            <a:ext cx="249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Section 1</a:t>
            </a:r>
            <a:endParaRPr sz="2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3" name="Google Shape;103;g168fa91bd3d_0_18"/>
          <p:cNvSpPr txBox="1"/>
          <p:nvPr/>
        </p:nvSpPr>
        <p:spPr>
          <a:xfrm>
            <a:off x="6945900" y="4268125"/>
            <a:ext cx="249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Section 2</a:t>
            </a:r>
            <a:endParaRPr sz="2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4" name="Google Shape;104;g168fa91bd3d_0_18"/>
          <p:cNvSpPr/>
          <p:nvPr/>
        </p:nvSpPr>
        <p:spPr>
          <a:xfrm>
            <a:off x="6245125" y="1313225"/>
            <a:ext cx="486000" cy="177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68fa91bd3d_0_18"/>
          <p:cNvSpPr/>
          <p:nvPr/>
        </p:nvSpPr>
        <p:spPr>
          <a:xfrm>
            <a:off x="6245125" y="3495600"/>
            <a:ext cx="486000" cy="2273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6ed424e4d1_1_21"/>
          <p:cNvSpPr txBox="1"/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5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499" name="Google Shape;499;g16ed424e4d1_1_21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g16ed424e4d1_1_21"/>
          <p:cNvSpPr txBox="1"/>
          <p:nvPr>
            <p:ph idx="1" type="subTitle"/>
          </p:nvPr>
        </p:nvSpPr>
        <p:spPr>
          <a:xfrm>
            <a:off x="4960475" y="3634250"/>
            <a:ext cx="182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Result</a:t>
            </a:r>
            <a:endParaRPr b="0"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b8393d3a3_5_2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Result</a:t>
            </a:r>
            <a:endParaRPr/>
          </a:p>
        </p:txBody>
      </p:sp>
      <p:sp>
        <p:nvSpPr>
          <p:cNvPr id="507" name="Google Shape;507;g12b8393d3a3_5_2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g12b8393d3a3_5_2"/>
          <p:cNvSpPr txBox="1"/>
          <p:nvPr>
            <p:ph idx="1" type="subTitle"/>
          </p:nvPr>
        </p:nvSpPr>
        <p:spPr>
          <a:xfrm>
            <a:off x="978399" y="1345175"/>
            <a:ext cx="762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Comparison with Non-preprocessed crime data</a:t>
            </a:r>
            <a:endParaRPr/>
          </a:p>
        </p:txBody>
      </p:sp>
      <p:sp>
        <p:nvSpPr>
          <p:cNvPr id="509" name="Google Shape;509;g12b8393d3a3_5_2"/>
          <p:cNvSpPr txBox="1"/>
          <p:nvPr/>
        </p:nvSpPr>
        <p:spPr>
          <a:xfrm>
            <a:off x="5461095" y="5606875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Violent Crime 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10" name="Google Shape;510;g12b8393d3a3_5_2"/>
          <p:cNvSpPr txBox="1"/>
          <p:nvPr/>
        </p:nvSpPr>
        <p:spPr>
          <a:xfrm>
            <a:off x="8199662" y="5606875"/>
            <a:ext cx="15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Weighted Crime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11" name="Google Shape;511;g12b8393d3a3_5_2"/>
          <p:cNvSpPr txBox="1"/>
          <p:nvPr/>
        </p:nvSpPr>
        <p:spPr>
          <a:xfrm>
            <a:off x="1624125" y="5606875"/>
            <a:ext cx="303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Data Preprocessed</a:t>
            </a:r>
            <a:b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only for Population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512" name="Google Shape;512;g12b8393d3a3_5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900" y="1945575"/>
            <a:ext cx="2054425" cy="36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2b8393d3a3_5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275" y="1988675"/>
            <a:ext cx="2054425" cy="35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2b8393d3a3_5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7275" y="1988663"/>
            <a:ext cx="1953810" cy="35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6d0b57c2c3_1_129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Result</a:t>
            </a:r>
            <a:endParaRPr/>
          </a:p>
        </p:txBody>
      </p:sp>
      <p:sp>
        <p:nvSpPr>
          <p:cNvPr id="521" name="Google Shape;521;g16d0b57c2c3_1_129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g16d0b57c2c3_1_129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3D Plot of Crime Density </a:t>
            </a:r>
            <a:endParaRPr/>
          </a:p>
        </p:txBody>
      </p:sp>
      <p:sp>
        <p:nvSpPr>
          <p:cNvPr id="523" name="Google Shape;523;g16d0b57c2c3_1_129"/>
          <p:cNvSpPr txBox="1"/>
          <p:nvPr/>
        </p:nvSpPr>
        <p:spPr>
          <a:xfrm>
            <a:off x="2957400" y="5706950"/>
            <a:ext cx="22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Violent Crime Density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24" name="Google Shape;524;g16d0b57c2c3_1_129"/>
          <p:cNvSpPr txBox="1"/>
          <p:nvPr/>
        </p:nvSpPr>
        <p:spPr>
          <a:xfrm>
            <a:off x="6688138" y="5706950"/>
            <a:ext cx="22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Weighted Crime Density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525" name="Google Shape;525;g16d0b57c2c3_1_129"/>
          <p:cNvPicPr preferRelativeResize="0"/>
          <p:nvPr/>
        </p:nvPicPr>
        <p:blipFill rotWithShape="1">
          <a:blip r:embed="rId3">
            <a:alphaModFix/>
          </a:blip>
          <a:srcRect b="0" l="6489" r="0" t="11512"/>
          <a:stretch/>
        </p:blipFill>
        <p:spPr>
          <a:xfrm>
            <a:off x="6124838" y="1609000"/>
            <a:ext cx="3363421" cy="40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6d0b57c2c3_1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00" y="1862885"/>
            <a:ext cx="3113171" cy="359018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6d0b57c2c3_1_129"/>
          <p:cNvSpPr/>
          <p:nvPr/>
        </p:nvSpPr>
        <p:spPr>
          <a:xfrm>
            <a:off x="3791133" y="3304125"/>
            <a:ext cx="407700" cy="466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16d0b57c2c3_1_129"/>
          <p:cNvSpPr/>
          <p:nvPr/>
        </p:nvSpPr>
        <p:spPr>
          <a:xfrm>
            <a:off x="4630258" y="3936050"/>
            <a:ext cx="407700" cy="466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6d0b57c2c3_1_129"/>
          <p:cNvSpPr/>
          <p:nvPr/>
        </p:nvSpPr>
        <p:spPr>
          <a:xfrm>
            <a:off x="4309108" y="3304125"/>
            <a:ext cx="407700" cy="466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6d0b57c2c3_1_129"/>
          <p:cNvSpPr/>
          <p:nvPr/>
        </p:nvSpPr>
        <p:spPr>
          <a:xfrm>
            <a:off x="7678133" y="3210088"/>
            <a:ext cx="407700" cy="466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6d0b57c2c3_1_129"/>
          <p:cNvSpPr/>
          <p:nvPr/>
        </p:nvSpPr>
        <p:spPr>
          <a:xfrm>
            <a:off x="8517258" y="3936038"/>
            <a:ext cx="407700" cy="466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6d0b57c2c3_1_129"/>
          <p:cNvSpPr/>
          <p:nvPr/>
        </p:nvSpPr>
        <p:spPr>
          <a:xfrm>
            <a:off x="8196108" y="3210088"/>
            <a:ext cx="407700" cy="466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6ed424e4d1_1_35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Result</a:t>
            </a:r>
            <a:endParaRPr/>
          </a:p>
        </p:txBody>
      </p:sp>
      <p:sp>
        <p:nvSpPr>
          <p:cNvPr id="539" name="Google Shape;539;g16ed424e4d1_1_35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40" name="Google Shape;540;g16ed424e4d1_1_35"/>
          <p:cNvGraphicFramePr/>
          <p:nvPr/>
        </p:nvGraphicFramePr>
        <p:xfrm>
          <a:off x="6515750" y="17925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{A14C2BA6-8000-4817-8DDB-703FFE0A9238}</a:tableStyleId>
              </a:tblPr>
              <a:tblGrid>
                <a:gridCol w="2426425"/>
                <a:gridCol w="1270425"/>
              </a:tblGrid>
              <a:tr h="40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Column name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Correlation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Shot Spotter Alert</a:t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</a:t>
                      </a:r>
                      <a:r>
                        <a:rPr lang="en-US"/>
                        <a:t>4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Abandoned Building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0.77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Light Out Report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Family Support Agency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r>
                        <a:rPr lang="en-US"/>
                        <a:t>2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Sanitation Service Request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Public School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Bus Station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</a:t>
                      </a:r>
                      <a:r>
                        <a:rPr lang="en-US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Library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0.607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Fire Station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</a:t>
                      </a:r>
                      <a:r>
                        <a:rPr lang="en-US"/>
                        <a:t>06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Police Station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Graffiti Removal Request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0.27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1" name="Google Shape;541;g16ed424e4d1_1_35"/>
          <p:cNvSpPr txBox="1"/>
          <p:nvPr/>
        </p:nvSpPr>
        <p:spPr>
          <a:xfrm>
            <a:off x="2840575" y="5780775"/>
            <a:ext cx="28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Correlation with Violent Crime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42" name="Google Shape;542;g16ed424e4d1_1_35"/>
          <p:cNvSpPr txBox="1"/>
          <p:nvPr/>
        </p:nvSpPr>
        <p:spPr>
          <a:xfrm>
            <a:off x="6710463" y="5780775"/>
            <a:ext cx="29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Correlation with Weighted Crime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543" name="Google Shape;543;g16ed424e4d1_1_35"/>
          <p:cNvGraphicFramePr/>
          <p:nvPr/>
        </p:nvGraphicFramePr>
        <p:xfrm>
          <a:off x="2208175" y="17925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{A14C2BA6-8000-4817-8DDB-703FFE0A9238}</a:tableStyleId>
              </a:tblPr>
              <a:tblGrid>
                <a:gridCol w="2426425"/>
                <a:gridCol w="1270425"/>
              </a:tblGrid>
              <a:tr h="40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Column name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Correlation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Abandoned Building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Shot Spotter Alert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0.89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54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Light Out Report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</a:t>
                      </a:r>
                      <a:r>
                        <a:rPr lang="en-US"/>
                        <a:t>8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Sanitation</a:t>
                      </a:r>
                      <a:r>
                        <a:rPr lang="en-US"/>
                        <a:t> Service Sequest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r>
                        <a:rPr lang="en-US"/>
                        <a:t>8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Public School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r>
                        <a:rPr lang="en-US"/>
                        <a:t>64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Family Support Agency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</a:t>
                      </a:r>
                      <a:r>
                        <a:rPr lang="en-US"/>
                        <a:t>761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Bus Station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</a:t>
                      </a:r>
                      <a:r>
                        <a:rPr lang="en-US"/>
                        <a:t>71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Police Station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</a:t>
                      </a:r>
                      <a:r>
                        <a:rPr lang="en-US"/>
                        <a:t>81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Library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</a:t>
                      </a:r>
                      <a:r>
                        <a:rPr lang="en-US"/>
                        <a:t>77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Fire Station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</a:t>
                      </a:r>
                      <a:r>
                        <a:rPr lang="en-US"/>
                        <a:t>75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Graffiti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0.27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4" name="Google Shape;544;g16ed424e4d1_1_35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Correlation of Crime Density and Urban Factors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6aa4c9592e_0_59"/>
          <p:cNvSpPr txBox="1"/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6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550" name="Google Shape;550;g16aa4c9592e_0_59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1" name="Google Shape;551;g16aa4c9592e_0_59"/>
          <p:cNvSpPr txBox="1"/>
          <p:nvPr>
            <p:ph idx="1" type="subTitle"/>
          </p:nvPr>
        </p:nvSpPr>
        <p:spPr>
          <a:xfrm>
            <a:off x="4513825" y="3659725"/>
            <a:ext cx="286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Work</a:t>
            </a:r>
            <a:endParaRPr b="0"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70ca7abf7f_0_34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558" name="Google Shape;558;g170ca7abf7f_0_34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/>
              <a:t>What will we do is..</a:t>
            </a:r>
            <a:endParaRPr/>
          </a:p>
        </p:txBody>
      </p:sp>
      <p:sp>
        <p:nvSpPr>
          <p:cNvPr id="559" name="Google Shape;559;g170ca7abf7f_0_34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0" name="Google Shape;560;g170ca7abf7f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401" y="2212546"/>
            <a:ext cx="1180553" cy="99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70ca7abf7f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0510" y="2055806"/>
            <a:ext cx="1341155" cy="113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170ca7abf7f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5515" y="4218546"/>
            <a:ext cx="1427165" cy="120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170ca7abf7f_0_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6117" y="4380707"/>
            <a:ext cx="1341155" cy="113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170ca7abf7f_0_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4398" y="4425739"/>
            <a:ext cx="1234548" cy="104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170ca7abf7f_0_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5436" y="2447694"/>
            <a:ext cx="623752" cy="52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170ca7abf7f_0_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39813" y="2447695"/>
            <a:ext cx="623740" cy="52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170ca7abf7f_0_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9932112" y="3498412"/>
            <a:ext cx="692500" cy="5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170ca7abf7f_0_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7132987" y="4587756"/>
            <a:ext cx="621792" cy="5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70ca7abf7f_0_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3911014" y="4587745"/>
            <a:ext cx="621792" cy="5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170ca7abf7f_0_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2674" y="2019485"/>
            <a:ext cx="1427165" cy="120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170ca7abf7f_0_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0372" y="2447681"/>
            <a:ext cx="623740" cy="52680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170ca7abf7f_0_34"/>
          <p:cNvSpPr txBox="1"/>
          <p:nvPr/>
        </p:nvSpPr>
        <p:spPr>
          <a:xfrm>
            <a:off x="2234975" y="3213524"/>
            <a:ext cx="10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Definition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3" name="Google Shape;573;g170ca7abf7f_0_34"/>
          <p:cNvSpPr txBox="1"/>
          <p:nvPr/>
        </p:nvSpPr>
        <p:spPr>
          <a:xfrm>
            <a:off x="4296456" y="3213512"/>
            <a:ext cx="10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Previous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Research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4" name="Google Shape;574;g170ca7abf7f_0_34"/>
          <p:cNvSpPr txBox="1"/>
          <p:nvPr/>
        </p:nvSpPr>
        <p:spPr>
          <a:xfrm>
            <a:off x="6357948" y="3213524"/>
            <a:ext cx="12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Collection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5" name="Google Shape;575;g170ca7abf7f_0_34"/>
          <p:cNvSpPr txBox="1"/>
          <p:nvPr/>
        </p:nvSpPr>
        <p:spPr>
          <a:xfrm>
            <a:off x="8534632" y="5472094"/>
            <a:ext cx="13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Safety Score</a:t>
            </a:r>
            <a:b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Definition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6" name="Google Shape;576;g170ca7abf7f_0_34"/>
          <p:cNvSpPr txBox="1"/>
          <p:nvPr/>
        </p:nvSpPr>
        <p:spPr>
          <a:xfrm>
            <a:off x="4966589" y="5472094"/>
            <a:ext cx="166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Algorithm Implementation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7" name="Google Shape;577;g170ca7abf7f_0_34"/>
          <p:cNvSpPr txBox="1"/>
          <p:nvPr/>
        </p:nvSpPr>
        <p:spPr>
          <a:xfrm>
            <a:off x="1941578" y="5472119"/>
            <a:ext cx="166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Application Implementation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78" name="Google Shape;578;g170ca7abf7f_0_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9891276" y="1604376"/>
            <a:ext cx="929975" cy="7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70ca7abf7f_0_34"/>
          <p:cNvSpPr txBox="1"/>
          <p:nvPr/>
        </p:nvSpPr>
        <p:spPr>
          <a:xfrm>
            <a:off x="9879450" y="1675450"/>
            <a:ext cx="95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 are here!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80" name="Google Shape;580;g170ca7abf7f_0_34"/>
          <p:cNvSpPr/>
          <p:nvPr/>
        </p:nvSpPr>
        <p:spPr>
          <a:xfrm>
            <a:off x="1840750" y="4168288"/>
            <a:ext cx="8309100" cy="196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170ca7abf7f_0_34"/>
          <p:cNvSpPr txBox="1"/>
          <p:nvPr/>
        </p:nvSpPr>
        <p:spPr>
          <a:xfrm>
            <a:off x="8592386" y="3158687"/>
            <a:ext cx="10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Analysis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82" name="Google Shape;582;g170ca7abf7f_0_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00550" y="2082450"/>
            <a:ext cx="1073400" cy="10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70ca7abf7f_0_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01625" y="2101500"/>
            <a:ext cx="443400" cy="4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70ca7abf7f_0_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75000" y="2101500"/>
            <a:ext cx="443400" cy="4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70ca7abf7f_0_89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591" name="Google Shape;591;g170ca7abf7f_0_89"/>
          <p:cNvSpPr txBox="1"/>
          <p:nvPr>
            <p:ph idx="1" type="subTitle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Score Definition &amp; Algorithm Implementation</a:t>
            </a:r>
            <a:endParaRPr/>
          </a:p>
        </p:txBody>
      </p:sp>
      <p:sp>
        <p:nvSpPr>
          <p:cNvPr id="592" name="Google Shape;592;g170ca7abf7f_0_89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3" name="Google Shape;593;g170ca7abf7f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2596200"/>
            <a:ext cx="2473949" cy="210198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170ca7abf7f_0_89"/>
          <p:cNvSpPr txBox="1"/>
          <p:nvPr/>
        </p:nvSpPr>
        <p:spPr>
          <a:xfrm>
            <a:off x="1975780" y="4791017"/>
            <a:ext cx="195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Safety Score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Definition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5" name="Google Shape;595;g170ca7abf7f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525" y="1991150"/>
            <a:ext cx="5315501" cy="303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170ca7abf7f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4136" y="3515507"/>
            <a:ext cx="623752" cy="526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70ca7abf7f_0_89"/>
          <p:cNvSpPr txBox="1"/>
          <p:nvPr/>
        </p:nvSpPr>
        <p:spPr>
          <a:xfrm>
            <a:off x="6681213" y="5005825"/>
            <a:ext cx="33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Weighted graph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710e428f0a_3_0"/>
          <p:cNvSpPr/>
          <p:nvPr>
            <p:ph idx="12" type="sldNum"/>
          </p:nvPr>
        </p:nvSpPr>
        <p:spPr>
          <a:xfrm>
            <a:off x="11299112" y="6181281"/>
            <a:ext cx="4878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4" name="Google Shape;604;g1710e428f0a_3_0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Future Work</a:t>
            </a:r>
            <a:endParaRPr/>
          </a:p>
        </p:txBody>
      </p:sp>
      <p:pic>
        <p:nvPicPr>
          <p:cNvPr id="605" name="Google Shape;605;g1710e428f0a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026" y="1077275"/>
            <a:ext cx="3559176" cy="48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1710e428f0a_3_0"/>
          <p:cNvSpPr txBox="1"/>
          <p:nvPr/>
        </p:nvSpPr>
        <p:spPr>
          <a:xfrm>
            <a:off x="4679700" y="3138688"/>
            <a:ext cx="7044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By considering the weight of the edge, find the </a:t>
            </a:r>
            <a:r>
              <a:rPr b="1" lang="en-US" sz="2300">
                <a:latin typeface="Libre Franklin"/>
                <a:ea typeface="Libre Franklin"/>
                <a:cs typeface="Libre Franklin"/>
                <a:sym typeface="Libre Franklin"/>
              </a:rPr>
              <a:t>shortest/fastest/safest path</a:t>
            </a:r>
            <a:endParaRPr sz="2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07" name="Google Shape;607;g1710e428f0a_3_0"/>
          <p:cNvSpPr txBox="1"/>
          <p:nvPr/>
        </p:nvSpPr>
        <p:spPr>
          <a:xfrm>
            <a:off x="5428000" y="4968025"/>
            <a:ext cx="216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Shortest Path</a:t>
            </a:r>
            <a:endParaRPr sz="1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08" name="Google Shape;608;g1710e428f0a_3_0"/>
          <p:cNvSpPr txBox="1"/>
          <p:nvPr/>
        </p:nvSpPr>
        <p:spPr>
          <a:xfrm>
            <a:off x="5486012" y="5291500"/>
            <a:ext cx="175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Fastest Path</a:t>
            </a:r>
            <a:endParaRPr sz="1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09" name="Google Shape;609;g1710e428f0a_3_0"/>
          <p:cNvSpPr txBox="1"/>
          <p:nvPr/>
        </p:nvSpPr>
        <p:spPr>
          <a:xfrm>
            <a:off x="5520708" y="5614975"/>
            <a:ext cx="168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Safest</a:t>
            </a:r>
            <a:r>
              <a:rPr lang="en-US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 Path</a:t>
            </a:r>
            <a:endParaRPr sz="1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610" name="Google Shape;610;g1710e428f0a_3_0"/>
          <p:cNvCxnSpPr/>
          <p:nvPr/>
        </p:nvCxnSpPr>
        <p:spPr>
          <a:xfrm>
            <a:off x="4682300" y="5167075"/>
            <a:ext cx="7032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g1710e428f0a_3_0"/>
          <p:cNvCxnSpPr/>
          <p:nvPr/>
        </p:nvCxnSpPr>
        <p:spPr>
          <a:xfrm>
            <a:off x="4697195" y="5491600"/>
            <a:ext cx="7164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g1710e428f0a_3_0"/>
          <p:cNvCxnSpPr/>
          <p:nvPr/>
        </p:nvCxnSpPr>
        <p:spPr>
          <a:xfrm>
            <a:off x="4697191" y="5815075"/>
            <a:ext cx="7308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"/>
          <p:cNvSpPr txBox="1"/>
          <p:nvPr>
            <p:ph idx="1" type="subTitle"/>
          </p:nvPr>
        </p:nvSpPr>
        <p:spPr>
          <a:xfrm>
            <a:off x="978408" y="1080950"/>
            <a:ext cx="285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Application Example</a:t>
            </a:r>
            <a:endParaRPr/>
          </a:p>
        </p:txBody>
      </p:sp>
      <p:sp>
        <p:nvSpPr>
          <p:cNvPr id="618" name="Google Shape;618;p4"/>
          <p:cNvSpPr/>
          <p:nvPr>
            <p:ph idx="12" type="sldNum"/>
          </p:nvPr>
        </p:nvSpPr>
        <p:spPr>
          <a:xfrm>
            <a:off x="9998334" y="6181281"/>
            <a:ext cx="36576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9" name="Google Shape;619;p4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Future Work</a:t>
            </a:r>
            <a:endParaRPr/>
          </a:p>
        </p:txBody>
      </p:sp>
      <p:cxnSp>
        <p:nvCxnSpPr>
          <p:cNvPr id="620" name="Google Shape;620;p4"/>
          <p:cNvCxnSpPr/>
          <p:nvPr/>
        </p:nvCxnSpPr>
        <p:spPr>
          <a:xfrm flipH="1" rot="10800000">
            <a:off x="6501975" y="2814338"/>
            <a:ext cx="1758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1" name="Google Shape;621;p4"/>
          <p:cNvSpPr txBox="1"/>
          <p:nvPr/>
        </p:nvSpPr>
        <p:spPr>
          <a:xfrm>
            <a:off x="8319975" y="2536188"/>
            <a:ext cx="19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Nickname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22" name="Google Shape;622;p4"/>
          <p:cNvSpPr txBox="1"/>
          <p:nvPr/>
        </p:nvSpPr>
        <p:spPr>
          <a:xfrm>
            <a:off x="8319975" y="3090375"/>
            <a:ext cx="19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Birth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23" name="Google Shape;623;p4"/>
          <p:cNvSpPr txBox="1"/>
          <p:nvPr/>
        </p:nvSpPr>
        <p:spPr>
          <a:xfrm>
            <a:off x="8319975" y="3644550"/>
            <a:ext cx="19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Gender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24" name="Google Shape;624;p4"/>
          <p:cNvSpPr txBox="1"/>
          <p:nvPr/>
        </p:nvSpPr>
        <p:spPr>
          <a:xfrm>
            <a:off x="7790625" y="4414800"/>
            <a:ext cx="285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Dangers you want to avoid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25" name="Google Shape;625;p4"/>
          <p:cNvSpPr txBox="1"/>
          <p:nvPr/>
        </p:nvSpPr>
        <p:spPr>
          <a:xfrm>
            <a:off x="8319975" y="5330075"/>
            <a:ext cx="194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Keep Going </a:t>
            </a:r>
            <a:b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(Not mandatory)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626" name="Google Shape;626;p4"/>
          <p:cNvCxnSpPr/>
          <p:nvPr/>
        </p:nvCxnSpPr>
        <p:spPr>
          <a:xfrm flipH="1" rot="10800000">
            <a:off x="6501975" y="3306813"/>
            <a:ext cx="1758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4"/>
          <p:cNvCxnSpPr/>
          <p:nvPr/>
        </p:nvCxnSpPr>
        <p:spPr>
          <a:xfrm flipH="1" rot="10800000">
            <a:off x="6501975" y="3860800"/>
            <a:ext cx="1758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4"/>
          <p:cNvCxnSpPr/>
          <p:nvPr/>
        </p:nvCxnSpPr>
        <p:spPr>
          <a:xfrm flipH="1" rot="10800000">
            <a:off x="6501975" y="5677313"/>
            <a:ext cx="1758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4"/>
          <p:cNvCxnSpPr>
            <a:endCxn id="624" idx="1"/>
          </p:cNvCxnSpPr>
          <p:nvPr/>
        </p:nvCxnSpPr>
        <p:spPr>
          <a:xfrm flipH="1" rot="10800000">
            <a:off x="6501825" y="4638000"/>
            <a:ext cx="1288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0" name="Google Shape;6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2251" y="1522475"/>
            <a:ext cx="2496625" cy="44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2126" y="1522476"/>
            <a:ext cx="2496625" cy="449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6aa4c9592e_0_81"/>
          <p:cNvSpPr txBox="1"/>
          <p:nvPr>
            <p:ph idx="1" type="subTitle"/>
          </p:nvPr>
        </p:nvSpPr>
        <p:spPr>
          <a:xfrm>
            <a:off x="978408" y="1080950"/>
            <a:ext cx="3954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/>
              <a:t>Application Example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637" name="Google Shape;637;g16aa4c9592e_0_81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" name="Google Shape;638;g16aa4c9592e_0_81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Future Work</a:t>
            </a:r>
            <a:endParaRPr/>
          </a:p>
        </p:txBody>
      </p:sp>
      <p:pic>
        <p:nvPicPr>
          <p:cNvPr id="639" name="Google Shape;639;g16aa4c9592e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601" y="1515651"/>
            <a:ext cx="2492125" cy="4504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g16aa4c9592e_0_81"/>
          <p:cNvCxnSpPr>
            <a:endCxn id="641" idx="1"/>
          </p:cNvCxnSpPr>
          <p:nvPr/>
        </p:nvCxnSpPr>
        <p:spPr>
          <a:xfrm>
            <a:off x="4362450" y="2485900"/>
            <a:ext cx="516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1" name="Google Shape;641;g16aa4c9592e_0_81"/>
          <p:cNvSpPr txBox="1"/>
          <p:nvPr/>
        </p:nvSpPr>
        <p:spPr>
          <a:xfrm>
            <a:off x="4878450" y="2138800"/>
            <a:ext cx="106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Polygon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642" name="Google Shape;642;g16aa4c9592e_0_81"/>
          <p:cNvCxnSpPr>
            <a:endCxn id="643" idx="1"/>
          </p:cNvCxnSpPr>
          <p:nvPr/>
        </p:nvCxnSpPr>
        <p:spPr>
          <a:xfrm>
            <a:off x="3384750" y="3884575"/>
            <a:ext cx="14937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g16aa4c9592e_0_81"/>
          <p:cNvSpPr txBox="1"/>
          <p:nvPr/>
        </p:nvSpPr>
        <p:spPr>
          <a:xfrm>
            <a:off x="4878450" y="3554875"/>
            <a:ext cx="126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Current Location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644" name="Google Shape;644;g16aa4c9592e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550" y="1515650"/>
            <a:ext cx="2483750" cy="45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16aa4c9592e_0_81"/>
          <p:cNvSpPr txBox="1"/>
          <p:nvPr/>
        </p:nvSpPr>
        <p:spPr>
          <a:xfrm>
            <a:off x="9090525" y="3264025"/>
            <a:ext cx="118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Robbery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Polygon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646" name="Google Shape;646;g16aa4c9592e_0_81"/>
          <p:cNvCxnSpPr/>
          <p:nvPr/>
        </p:nvCxnSpPr>
        <p:spPr>
          <a:xfrm>
            <a:off x="8601150" y="3554875"/>
            <a:ext cx="4761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g16aa4c9592e_0_81"/>
          <p:cNvCxnSpPr/>
          <p:nvPr/>
        </p:nvCxnSpPr>
        <p:spPr>
          <a:xfrm>
            <a:off x="8694125" y="2321175"/>
            <a:ext cx="136200" cy="209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g16aa4c9592e_0_81"/>
          <p:cNvCxnSpPr/>
          <p:nvPr/>
        </p:nvCxnSpPr>
        <p:spPr>
          <a:xfrm flipH="1">
            <a:off x="8830500" y="2083925"/>
            <a:ext cx="183000" cy="42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g16aa4c9592e_0_81"/>
          <p:cNvSpPr txBox="1"/>
          <p:nvPr/>
        </p:nvSpPr>
        <p:spPr>
          <a:xfrm>
            <a:off x="9062000" y="2138800"/>
            <a:ext cx="118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sng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Click!</a:t>
            </a:r>
            <a:endParaRPr b="0" i="0" sz="1700" u="sng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50" name="Google Shape;650;g16aa4c9592e_0_81"/>
          <p:cNvSpPr/>
          <p:nvPr/>
        </p:nvSpPr>
        <p:spPr>
          <a:xfrm>
            <a:off x="1834475" y="2328550"/>
            <a:ext cx="2576400" cy="256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16aa4c9592e_0_81"/>
          <p:cNvSpPr/>
          <p:nvPr/>
        </p:nvSpPr>
        <p:spPr>
          <a:xfrm>
            <a:off x="2952675" y="3616625"/>
            <a:ext cx="516000" cy="44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16aa4c9592e_0_81"/>
          <p:cNvSpPr/>
          <p:nvPr/>
        </p:nvSpPr>
        <p:spPr>
          <a:xfrm>
            <a:off x="6362675" y="2233750"/>
            <a:ext cx="476100" cy="44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8fa91bd3d_0_93"/>
          <p:cNvSpPr txBox="1"/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1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111" name="Google Shape;111;g168fa91bd3d_0_93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g168fa91bd3d_0_93"/>
          <p:cNvSpPr txBox="1"/>
          <p:nvPr>
            <p:ph idx="1" type="subTitle"/>
          </p:nvPr>
        </p:nvSpPr>
        <p:spPr>
          <a:xfrm>
            <a:off x="3928175" y="3735927"/>
            <a:ext cx="517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Project Introduction</a:t>
            </a:r>
            <a:endParaRPr b="0"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6d3f13e401_1_14"/>
          <p:cNvSpPr txBox="1"/>
          <p:nvPr>
            <p:ph idx="1" type="subTitle"/>
          </p:nvPr>
        </p:nvSpPr>
        <p:spPr>
          <a:xfrm>
            <a:off x="978408" y="1080950"/>
            <a:ext cx="3138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/>
              <a:t>Application Example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658" name="Google Shape;658;g16d3f13e401_1_14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9" name="Google Shape;659;g16d3f13e401_1_14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660" name="Google Shape;660;g16d3f13e401_1_14"/>
          <p:cNvSpPr txBox="1"/>
          <p:nvPr/>
        </p:nvSpPr>
        <p:spPr>
          <a:xfrm>
            <a:off x="6096000" y="1877000"/>
            <a:ext cx="152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Profile Mode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661" name="Google Shape;661;g16d3f13e401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601" y="1515651"/>
            <a:ext cx="2570925" cy="450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16d3f13e401_1_14"/>
          <p:cNvSpPr/>
          <p:nvPr/>
        </p:nvSpPr>
        <p:spPr>
          <a:xfrm rot="1664877">
            <a:off x="4914603" y="3160845"/>
            <a:ext cx="1436264" cy="2602260"/>
          </a:xfrm>
          <a:prstGeom prst="rtTriangle">
            <a:avLst/>
          </a:prstGeom>
          <a:solidFill>
            <a:srgbClr val="EFEFEF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g16d3f13e401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">
            <a:off x="5600800" y="3005901"/>
            <a:ext cx="3606174" cy="2909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" name="Google Shape;664;g16d3f13e401_1_14"/>
          <p:cNvCxnSpPr>
            <a:stCxn id="665" idx="3"/>
            <a:endCxn id="666" idx="1"/>
          </p:cNvCxnSpPr>
          <p:nvPr/>
        </p:nvCxnSpPr>
        <p:spPr>
          <a:xfrm>
            <a:off x="8763000" y="5159425"/>
            <a:ext cx="4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g16d3f13e401_1_14"/>
          <p:cNvSpPr txBox="1"/>
          <p:nvPr/>
        </p:nvSpPr>
        <p:spPr>
          <a:xfrm>
            <a:off x="9234900" y="4805425"/>
            <a:ext cx="217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Data Statistics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67" name="Google Shape;667;g16d3f13e401_1_14"/>
          <p:cNvSpPr txBox="1"/>
          <p:nvPr/>
        </p:nvSpPr>
        <p:spPr>
          <a:xfrm>
            <a:off x="8272200" y="2549325"/>
            <a:ext cx="239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Navigation / Direction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668" name="Google Shape;668;g16d3f13e401_1_14"/>
          <p:cNvCxnSpPr>
            <a:stCxn id="660" idx="2"/>
          </p:cNvCxnSpPr>
          <p:nvPr/>
        </p:nvCxnSpPr>
        <p:spPr>
          <a:xfrm flipH="1">
            <a:off x="6853800" y="2323400"/>
            <a:ext cx="4800" cy="9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9" name="Google Shape;669;g16d3f13e401_1_14"/>
          <p:cNvSpPr/>
          <p:nvPr/>
        </p:nvSpPr>
        <p:spPr>
          <a:xfrm>
            <a:off x="5743200" y="3262975"/>
            <a:ext cx="3384900" cy="443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16d3f13e401_1_14"/>
          <p:cNvSpPr/>
          <p:nvPr/>
        </p:nvSpPr>
        <p:spPr>
          <a:xfrm>
            <a:off x="5743200" y="4458325"/>
            <a:ext cx="3019800" cy="140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6d3f13e401_1_14"/>
          <p:cNvSpPr/>
          <p:nvPr/>
        </p:nvSpPr>
        <p:spPr>
          <a:xfrm>
            <a:off x="6008425" y="4047400"/>
            <a:ext cx="2688900" cy="36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g16d3f13e401_1_14"/>
          <p:cNvCxnSpPr/>
          <p:nvPr/>
        </p:nvCxnSpPr>
        <p:spPr>
          <a:xfrm flipH="1">
            <a:off x="9607800" y="2979175"/>
            <a:ext cx="4500" cy="12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g16d3f13e401_1_14"/>
          <p:cNvCxnSpPr>
            <a:endCxn id="670" idx="6"/>
          </p:cNvCxnSpPr>
          <p:nvPr/>
        </p:nvCxnSpPr>
        <p:spPr>
          <a:xfrm flipH="1">
            <a:off x="8697325" y="4218250"/>
            <a:ext cx="9234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16d7de51022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350" y="4256388"/>
            <a:ext cx="4482587" cy="15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16d7de51022_0_55"/>
          <p:cNvSpPr txBox="1"/>
          <p:nvPr>
            <p:ph idx="1" type="subTitle"/>
          </p:nvPr>
        </p:nvSpPr>
        <p:spPr>
          <a:xfrm>
            <a:off x="978408" y="1080950"/>
            <a:ext cx="3138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Application Example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679" name="Google Shape;679;g16d7de51022_0_55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0" name="Google Shape;680;g16d7de51022_0_55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681" name="Google Shape;681;g16d7de51022_0_55"/>
          <p:cNvSpPr/>
          <p:nvPr/>
        </p:nvSpPr>
        <p:spPr>
          <a:xfrm rot="1837888">
            <a:off x="4825006" y="4347183"/>
            <a:ext cx="798408" cy="1393586"/>
          </a:xfrm>
          <a:prstGeom prst="rtTriangle">
            <a:avLst/>
          </a:prstGeom>
          <a:solidFill>
            <a:srgbClr val="EFEFEF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16d7de51022_0_55"/>
          <p:cNvSpPr/>
          <p:nvPr/>
        </p:nvSpPr>
        <p:spPr>
          <a:xfrm>
            <a:off x="5366325" y="5142425"/>
            <a:ext cx="1308000" cy="55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16d7de51022_0_55"/>
          <p:cNvSpPr/>
          <p:nvPr/>
        </p:nvSpPr>
        <p:spPr>
          <a:xfrm>
            <a:off x="6781650" y="5142425"/>
            <a:ext cx="1308000" cy="55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16d7de51022_0_55"/>
          <p:cNvSpPr/>
          <p:nvPr/>
        </p:nvSpPr>
        <p:spPr>
          <a:xfrm>
            <a:off x="8196975" y="5142425"/>
            <a:ext cx="1308000" cy="55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16d7de51022_0_55"/>
          <p:cNvSpPr txBox="1"/>
          <p:nvPr/>
        </p:nvSpPr>
        <p:spPr>
          <a:xfrm>
            <a:off x="5015875" y="2222725"/>
            <a:ext cx="6519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ibre Franklin Medium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This suggests three paths.</a:t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           : </a:t>
            </a:r>
            <a:r>
              <a:rPr b="1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Shortest</a:t>
            </a: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/</a:t>
            </a:r>
            <a:r>
              <a:rPr b="1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Minimum Time</a:t>
            </a: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/</a:t>
            </a:r>
            <a:r>
              <a:rPr b="1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Default</a:t>
            </a:r>
            <a:endParaRPr b="1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ibre Franklin Medium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The user selects a path in consideration of the </a:t>
            </a:r>
            <a:r>
              <a:rPr b="1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Distance</a:t>
            </a: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/</a:t>
            </a:r>
            <a:r>
              <a:rPr b="1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Duration</a:t>
            </a:r>
            <a:r>
              <a:rPr b="0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/</a:t>
            </a:r>
            <a:r>
              <a:rPr b="1" i="0" lang="en-US" sz="17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Safety Level</a:t>
            </a:r>
            <a:endParaRPr b="1" i="0" sz="1700" u="none" cap="none" strike="noStrike">
              <a:solidFill>
                <a:srgbClr val="000000"/>
              </a:solidFill>
              <a:highlight>
                <a:schemeClr val="accent6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86" name="Google Shape;686;g16d7de51022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275" y="1614975"/>
            <a:ext cx="2471551" cy="433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6ed424e4d1_1_50"/>
          <p:cNvSpPr txBox="1"/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7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692" name="Google Shape;692;g16ed424e4d1_1_50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3" name="Google Shape;693;g16ed424e4d1_1_50"/>
          <p:cNvSpPr txBox="1"/>
          <p:nvPr>
            <p:ph idx="1" type="subTitle"/>
          </p:nvPr>
        </p:nvSpPr>
        <p:spPr>
          <a:xfrm>
            <a:off x="4263175" y="3689025"/>
            <a:ext cx="30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Challenges</a:t>
            </a:r>
            <a:endParaRPr b="0"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70ca7abf7f_0_8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700" name="Google Shape;700;g170ca7abf7f_0_8"/>
          <p:cNvSpPr txBox="1"/>
          <p:nvPr>
            <p:ph idx="2" type="body"/>
          </p:nvPr>
        </p:nvSpPr>
        <p:spPr>
          <a:xfrm>
            <a:off x="1092200" y="1831575"/>
            <a:ext cx="95508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Libre Franklin"/>
                <a:ea typeface="Libre Franklin"/>
                <a:cs typeface="Libre Franklin"/>
                <a:sym typeface="Libre Franklin"/>
              </a:rPr>
              <a:t>Consider the population</a:t>
            </a:r>
            <a:br>
              <a:rPr lang="en-US" sz="2000"/>
            </a:br>
            <a:br>
              <a:rPr lang="en-US" sz="2000"/>
            </a:br>
            <a:r>
              <a:rPr lang="en-US" sz="2000"/>
              <a:t>  </a:t>
            </a:r>
            <a:r>
              <a:rPr lang="en-US" sz="2000"/>
              <a:t>- Is it possible to apply this equation to the KDE result value </a:t>
            </a:r>
            <a:br>
              <a:rPr lang="en-US" sz="2000"/>
            </a:br>
            <a:r>
              <a:rPr lang="en-US" sz="2000"/>
              <a:t>     that is the probability after integration?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r>
              <a:rPr lang="en-US" sz="2000"/>
              <a:t>  - Should we have to consider population </a:t>
            </a:r>
            <a:r>
              <a:rPr lang="en-US" sz="2000"/>
              <a:t>density</a:t>
            </a:r>
            <a:r>
              <a:rPr lang="en-US" sz="2000"/>
              <a:t> at the whole facility/service</a:t>
            </a:r>
            <a:br>
              <a:rPr lang="en-US" sz="2000"/>
            </a:br>
            <a:r>
              <a:rPr lang="en-US" sz="2000"/>
              <a:t>     </a:t>
            </a:r>
            <a:r>
              <a:rPr lang="en-US" sz="2000"/>
              <a:t>request data?</a:t>
            </a:r>
            <a:br>
              <a:rPr lang="en-US" sz="2000"/>
            </a:br>
            <a:endParaRPr b="1" sz="19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1" name="Google Shape;701;g170ca7abf7f_0_8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2" name="Google Shape;702;g170ca7abf7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398" y="3429000"/>
            <a:ext cx="6791052" cy="600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710e428f0a_4_8"/>
          <p:cNvSpPr txBox="1"/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709" name="Google Shape;709;g1710e428f0a_4_8"/>
          <p:cNvSpPr txBox="1"/>
          <p:nvPr>
            <p:ph idx="2" type="body"/>
          </p:nvPr>
        </p:nvSpPr>
        <p:spPr>
          <a:xfrm>
            <a:off x="852525" y="1174575"/>
            <a:ext cx="9871500" cy="46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[1] J. Horton. ”US crime: Is America seeing a surge in violence?”. BBC.</a:t>
            </a:r>
            <a:b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https://www.bbc.com/news/57581270 (accessed Sep. 28)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Galbrun, E., Pelechrinis, K., &amp; Terzi, E. (2016). Urban navigation beyond shortest route: The case of safe paths. Information Systems, 57, 160-171.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Goel, N., Sharma, R., Nikhil, N., Mahanoor, S. D., &amp; Saini, M. (2017, December). A crowd-sourced adaptive safe navigation for smart cities. In </a:t>
            </a:r>
            <a:r>
              <a:rPr i="1" lang="en-US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2017 IEEE International Symposium on Multimedia (ISM)</a:t>
            </a: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(pp. 382-387). IEEE.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[4] Crimes - Map, Chicago Data Portal, Sep 15, 2011. [Online]. Available: https://data.cityofchicago.org/Public-Safety/Crimes-Map/dfnk-7re6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[5] CTA Bus Stops, Chicago Data Portal, Feb 28, 2017. [Online]. Available: https://data.cityofchicago.org/Transportation/CTA-Bus-Stops/hvnx-qtky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[6] Police Stations, Chicago Data Portal, June 10, 2016. [Online]. Available: https://data.cityofchicago.org/Public-Safety/Police-Stations/z8bn-74gv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[7] Fire Stations, Chicago Data Portal, Apr 18, 2019. [Online]. Available: https://data.cityofchicago.org/Public-Safety/Fire-Stations/28km-gtjn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[8] Libraries - Locations, Contact Information and Usual hours of Operation, Chicago Data Portal, Oct 28, 2021. [Online]. Available: https://data.cityofchicago.org/Education/Libraries-Locations-Contact-Information-and-Usual-/x8fc-8rcq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710e428f0a_4_8"/>
          <p:cNvSpPr/>
          <p:nvPr>
            <p:ph idx="12" type="sldNum"/>
          </p:nvPr>
        </p:nvSpPr>
        <p:spPr>
          <a:xfrm>
            <a:off x="11299112" y="6181281"/>
            <a:ext cx="4878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710e428f0a_4_0"/>
          <p:cNvSpPr txBox="1"/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717" name="Google Shape;717;g1710e428f0a_4_0"/>
          <p:cNvSpPr txBox="1"/>
          <p:nvPr>
            <p:ph idx="2" type="body"/>
          </p:nvPr>
        </p:nvSpPr>
        <p:spPr>
          <a:xfrm>
            <a:off x="852425" y="1146150"/>
            <a:ext cx="9871500" cy="46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[9] Chicago Public Schools - School Locations SY2021 - Map, Chicago Data Portal, Jan 10, 2022. [Online]. Available: https://data.cityofchicago.org/Education/Chicago-Public-Schools-School-Locations-SY2021-Map/9ybt-s3ms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[10] Family and Support Services Delegate Agencies, Chicago Data Portal, Oct, 7. 2015. [Online]. Available: https://data.cityofchicago.org/Health-Human-Services/Family-and-Support-Services-Delegate-Agencies/jmw7-ijg5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[11] 311 service requests - vacant and abandoned buildings reported - historical, Chicago Data Portal, Mar, 7. 2019. [Online]. Available: https://data.cityofchicago.org/Service-Requests/311-Service-Requests-Vacant-and-Abandoned-Building/7nii-7srd/data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[12] 311 Service Requests - Street Lights - All Out - No Duplicates, Chicago Data Portal, Apr, 17. 2019. [Online]. Available: https://data.cityofchicago.org/Service-Requests/311-Service-Requests-Street-Lights-All-Out No-Dupl/756k-itxx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[13] 311 Service Requests – Sanitation Code Complaints - Historical, Chicago Data Portal, Mar 7, 2019. [Online]. Available: https://data.cityofchicago.org/Service-Requests/311-Service-Requests-Sanitation-Code-Complaints-Hi/me59-5fac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[14] 311 Service Requests - Graffiti Removal - Historical, Chicago Data Portal, Mar 7, 2019. [Online].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Available: https://data.cityofchicago.org/Service-Requests/311-Service-Requests-Graffiti-Removal-Historical/hec5-y4x5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[15] Violence Reduction - Shotspotter Alerts, Chicago Data Portal, Sep 15, 2022. [Online]. Available: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https://data.cityofchicago.org/Public-Safety/Violence-Reduction-Shotspotter-Alerts/3h7q-7mdb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[16] </a:t>
            </a:r>
            <a:r>
              <a:rPr i="1" lang="en-US" sz="1300">
                <a:latin typeface="Times New Roman"/>
                <a:ea typeface="Times New Roman"/>
                <a:cs typeface="Times New Roman"/>
                <a:sym typeface="Times New Roman"/>
              </a:rPr>
              <a:t>Illinois General Assembly - Legislation</a:t>
            </a: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. (n.d.). Retrieved October 16, 2022, from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https://www.ilga.gov/legislation/ilcs/ilcs2.asp?ChapterID=53</a:t>
            </a:r>
            <a:endParaRPr sz="2000"/>
          </a:p>
        </p:txBody>
      </p:sp>
      <p:sp>
        <p:nvSpPr>
          <p:cNvPr id="718" name="Google Shape;718;g1710e428f0a_4_0"/>
          <p:cNvSpPr/>
          <p:nvPr>
            <p:ph idx="12" type="sldNum"/>
          </p:nvPr>
        </p:nvSpPr>
        <p:spPr>
          <a:xfrm>
            <a:off x="11299112" y="6181281"/>
            <a:ext cx="4878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6ed424e4d1_1_129"/>
          <p:cNvSpPr txBox="1"/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Q&amp;A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724" name="Google Shape;724;g16ed424e4d1_1_129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"/>
          <p:cNvSpPr txBox="1"/>
          <p:nvPr>
            <p:ph type="ctrTitle"/>
          </p:nvPr>
        </p:nvSpPr>
        <p:spPr>
          <a:xfrm>
            <a:off x="2517669" y="1582816"/>
            <a:ext cx="550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Medium"/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Thank You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0" name="Google Shape;730;p7"/>
          <p:cNvSpPr/>
          <p:nvPr>
            <p:ph idx="12" type="sldNum"/>
          </p:nvPr>
        </p:nvSpPr>
        <p:spPr>
          <a:xfrm>
            <a:off x="9998334" y="6181281"/>
            <a:ext cx="365760" cy="36576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1" name="Google Shape;731;p7"/>
          <p:cNvSpPr/>
          <p:nvPr/>
        </p:nvSpPr>
        <p:spPr>
          <a:xfrm>
            <a:off x="1292245" y="4469035"/>
            <a:ext cx="3081900" cy="8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7"/>
          <p:cNvSpPr txBox="1"/>
          <p:nvPr>
            <p:ph idx="1" type="body"/>
          </p:nvPr>
        </p:nvSpPr>
        <p:spPr>
          <a:xfrm>
            <a:off x="2613155" y="3852900"/>
            <a:ext cx="255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Juwon Baek</a:t>
            </a:r>
            <a:endParaRPr/>
          </a:p>
        </p:txBody>
      </p:sp>
      <p:sp>
        <p:nvSpPr>
          <p:cNvPr id="733" name="Google Shape;733;p7"/>
          <p:cNvSpPr txBox="1"/>
          <p:nvPr>
            <p:ph idx="2" type="body"/>
          </p:nvPr>
        </p:nvSpPr>
        <p:spPr>
          <a:xfrm>
            <a:off x="2613155" y="4187989"/>
            <a:ext cx="255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Presenter</a:t>
            </a:r>
            <a:endParaRPr/>
          </a:p>
        </p:txBody>
      </p:sp>
      <p:sp>
        <p:nvSpPr>
          <p:cNvPr id="734" name="Google Shape;734;p7"/>
          <p:cNvSpPr txBox="1"/>
          <p:nvPr>
            <p:ph idx="3" type="body"/>
          </p:nvPr>
        </p:nvSpPr>
        <p:spPr>
          <a:xfrm>
            <a:off x="2613155" y="4407672"/>
            <a:ext cx="255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Handong Global Univ.</a:t>
            </a:r>
            <a:endParaRPr/>
          </a:p>
        </p:txBody>
      </p:sp>
      <p:sp>
        <p:nvSpPr>
          <p:cNvPr id="735" name="Google Shape;735;p7"/>
          <p:cNvSpPr txBox="1"/>
          <p:nvPr>
            <p:ph idx="4" type="body"/>
          </p:nvPr>
        </p:nvSpPr>
        <p:spPr>
          <a:xfrm>
            <a:off x="2613155" y="4648253"/>
            <a:ext cx="255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21700340@handong.ac.kr</a:t>
            </a:r>
            <a:endParaRPr/>
          </a:p>
        </p:txBody>
      </p:sp>
      <p:sp>
        <p:nvSpPr>
          <p:cNvPr id="736" name="Google Shape;736;p7"/>
          <p:cNvSpPr txBox="1"/>
          <p:nvPr>
            <p:ph idx="1" type="body"/>
          </p:nvPr>
        </p:nvSpPr>
        <p:spPr>
          <a:xfrm>
            <a:off x="2613156" y="2630500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Hyun Roh</a:t>
            </a:r>
            <a:endParaRPr/>
          </a:p>
        </p:txBody>
      </p:sp>
      <p:sp>
        <p:nvSpPr>
          <p:cNvPr id="737" name="Google Shape;737;p7"/>
          <p:cNvSpPr txBox="1"/>
          <p:nvPr>
            <p:ph idx="2" type="body"/>
          </p:nvPr>
        </p:nvSpPr>
        <p:spPr>
          <a:xfrm>
            <a:off x="2613156" y="2965589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Presenter</a:t>
            </a:r>
            <a:endParaRPr/>
          </a:p>
        </p:txBody>
      </p:sp>
      <p:sp>
        <p:nvSpPr>
          <p:cNvPr id="738" name="Google Shape;738;p7"/>
          <p:cNvSpPr txBox="1"/>
          <p:nvPr>
            <p:ph idx="3" type="body"/>
          </p:nvPr>
        </p:nvSpPr>
        <p:spPr>
          <a:xfrm>
            <a:off x="2613156" y="3185272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Kyunghee Univ.</a:t>
            </a:r>
            <a:endParaRPr/>
          </a:p>
        </p:txBody>
      </p:sp>
      <p:sp>
        <p:nvSpPr>
          <p:cNvPr id="739" name="Google Shape;739;p7"/>
          <p:cNvSpPr txBox="1"/>
          <p:nvPr>
            <p:ph idx="4" type="body"/>
          </p:nvPr>
        </p:nvSpPr>
        <p:spPr>
          <a:xfrm>
            <a:off x="2613156" y="3425853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yeshyun@khu.ac.kr</a:t>
            </a:r>
            <a:endParaRPr/>
          </a:p>
        </p:txBody>
      </p:sp>
      <p:sp>
        <p:nvSpPr>
          <p:cNvPr id="740" name="Google Shape;740;p7"/>
          <p:cNvSpPr txBox="1"/>
          <p:nvPr>
            <p:ph idx="1" type="body"/>
          </p:nvPr>
        </p:nvSpPr>
        <p:spPr>
          <a:xfrm>
            <a:off x="5878881" y="2630500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Daye Kim</a:t>
            </a:r>
            <a:endParaRPr/>
          </a:p>
        </p:txBody>
      </p:sp>
      <p:sp>
        <p:nvSpPr>
          <p:cNvPr id="741" name="Google Shape;741;p7"/>
          <p:cNvSpPr txBox="1"/>
          <p:nvPr>
            <p:ph idx="2" type="body"/>
          </p:nvPr>
        </p:nvSpPr>
        <p:spPr>
          <a:xfrm>
            <a:off x="5878881" y="2965589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 Session </a:t>
            </a:r>
            <a:endParaRPr/>
          </a:p>
        </p:txBody>
      </p:sp>
      <p:sp>
        <p:nvSpPr>
          <p:cNvPr id="742" name="Google Shape;742;p7"/>
          <p:cNvSpPr txBox="1"/>
          <p:nvPr>
            <p:ph idx="3" type="body"/>
          </p:nvPr>
        </p:nvSpPr>
        <p:spPr>
          <a:xfrm>
            <a:off x="5878881" y="3185272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Kyunghee Univ.</a:t>
            </a:r>
            <a:endParaRPr/>
          </a:p>
        </p:txBody>
      </p:sp>
      <p:sp>
        <p:nvSpPr>
          <p:cNvPr id="743" name="Google Shape;743;p7"/>
          <p:cNvSpPr txBox="1"/>
          <p:nvPr>
            <p:ph idx="4" type="body"/>
          </p:nvPr>
        </p:nvSpPr>
        <p:spPr>
          <a:xfrm>
            <a:off x="5878881" y="3425853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rlaek4793@khu.ac.kr</a:t>
            </a:r>
            <a:endParaRPr/>
          </a:p>
        </p:txBody>
      </p:sp>
      <p:sp>
        <p:nvSpPr>
          <p:cNvPr id="744" name="Google Shape;744;p7"/>
          <p:cNvSpPr txBox="1"/>
          <p:nvPr>
            <p:ph idx="1" type="body"/>
          </p:nvPr>
        </p:nvSpPr>
        <p:spPr>
          <a:xfrm>
            <a:off x="5878881" y="3849589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Jihu Yang</a:t>
            </a:r>
            <a:endParaRPr/>
          </a:p>
        </p:txBody>
      </p:sp>
      <p:sp>
        <p:nvSpPr>
          <p:cNvPr id="745" name="Google Shape;745;p7"/>
          <p:cNvSpPr txBox="1"/>
          <p:nvPr>
            <p:ph idx="2" type="body"/>
          </p:nvPr>
        </p:nvSpPr>
        <p:spPr>
          <a:xfrm>
            <a:off x="5878881" y="4184678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 Session </a:t>
            </a:r>
            <a:endParaRPr/>
          </a:p>
        </p:txBody>
      </p:sp>
      <p:sp>
        <p:nvSpPr>
          <p:cNvPr id="746" name="Google Shape;746;p7"/>
          <p:cNvSpPr txBox="1"/>
          <p:nvPr>
            <p:ph idx="3" type="body"/>
          </p:nvPr>
        </p:nvSpPr>
        <p:spPr>
          <a:xfrm>
            <a:off x="5878881" y="4404361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Handong Global Univ.</a:t>
            </a:r>
            <a:endParaRPr/>
          </a:p>
        </p:txBody>
      </p:sp>
      <p:sp>
        <p:nvSpPr>
          <p:cNvPr id="747" name="Google Shape;747;p7"/>
          <p:cNvSpPr txBox="1"/>
          <p:nvPr>
            <p:ph idx="4" type="body"/>
          </p:nvPr>
        </p:nvSpPr>
        <p:spPr>
          <a:xfrm>
            <a:off x="5878881" y="4648253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zihooy@handong.ac.kr</a:t>
            </a:r>
            <a:endParaRPr/>
          </a:p>
        </p:txBody>
      </p:sp>
      <p:sp>
        <p:nvSpPr>
          <p:cNvPr id="748" name="Google Shape;748;p7"/>
          <p:cNvSpPr txBox="1"/>
          <p:nvPr>
            <p:ph idx="1" type="body"/>
          </p:nvPr>
        </p:nvSpPr>
        <p:spPr>
          <a:xfrm>
            <a:off x="5878881" y="5047528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Heewon Jeong</a:t>
            </a:r>
            <a:endParaRPr/>
          </a:p>
        </p:txBody>
      </p:sp>
      <p:sp>
        <p:nvSpPr>
          <p:cNvPr id="749" name="Google Shape;749;p7"/>
          <p:cNvSpPr txBox="1"/>
          <p:nvPr>
            <p:ph idx="2" type="body"/>
          </p:nvPr>
        </p:nvSpPr>
        <p:spPr>
          <a:xfrm>
            <a:off x="5878881" y="5382617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 Session </a:t>
            </a:r>
            <a:endParaRPr/>
          </a:p>
        </p:txBody>
      </p:sp>
      <p:sp>
        <p:nvSpPr>
          <p:cNvPr id="750" name="Google Shape;750;p7"/>
          <p:cNvSpPr txBox="1"/>
          <p:nvPr>
            <p:ph idx="3" type="body"/>
          </p:nvPr>
        </p:nvSpPr>
        <p:spPr>
          <a:xfrm>
            <a:off x="5878881" y="5602300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Chungbuk Univ.</a:t>
            </a:r>
            <a:endParaRPr/>
          </a:p>
        </p:txBody>
      </p:sp>
      <p:sp>
        <p:nvSpPr>
          <p:cNvPr id="751" name="Google Shape;751;p7"/>
          <p:cNvSpPr txBox="1"/>
          <p:nvPr>
            <p:ph idx="4" type="body"/>
          </p:nvPr>
        </p:nvSpPr>
        <p:spPr>
          <a:xfrm>
            <a:off x="5878873" y="5842875"/>
            <a:ext cx="2884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7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jhjmo0719h@chungbuk.ac.kr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aa4c9592e_0_10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g16aa4c9592e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6526" y="3775814"/>
            <a:ext cx="1625400" cy="16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6aa4c9592e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963" y="3429001"/>
            <a:ext cx="2522300" cy="26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6aa4c9592e_0_10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pic>
        <p:nvPicPr>
          <p:cNvPr id="122" name="Google Shape;122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7766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6041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8916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5216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3641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6716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5141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8224" y="4697475"/>
            <a:ext cx="786175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2216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8566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6aa4c9592e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5391" y="4697477"/>
            <a:ext cx="1132876" cy="10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6aa4c9592e_0_10"/>
          <p:cNvSpPr txBox="1"/>
          <p:nvPr>
            <p:ph idx="2" type="body"/>
          </p:nvPr>
        </p:nvSpPr>
        <p:spPr>
          <a:xfrm>
            <a:off x="1692575" y="2614225"/>
            <a:ext cx="936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000000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Navigation Application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that recommends a safe route from the crimes</a:t>
            </a:r>
            <a:endParaRPr/>
          </a:p>
        </p:txBody>
      </p:sp>
      <p:pic>
        <p:nvPicPr>
          <p:cNvPr id="134" name="Google Shape;134;g16aa4c9592e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2265" y="1502142"/>
            <a:ext cx="3070089" cy="1341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6aa4c9592e_0_10"/>
          <p:cNvSpPr txBox="1"/>
          <p:nvPr/>
        </p:nvSpPr>
        <p:spPr>
          <a:xfrm>
            <a:off x="8480975" y="3471625"/>
            <a:ext cx="14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Application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6" name="Google Shape;136;g16aa4c9592e_0_10"/>
          <p:cNvSpPr txBox="1"/>
          <p:nvPr/>
        </p:nvSpPr>
        <p:spPr>
          <a:xfrm>
            <a:off x="5946625" y="3471625"/>
            <a:ext cx="19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Team Chasing Fox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137" name="Google Shape;137;g16aa4c9592e_0_10"/>
          <p:cNvCxnSpPr/>
          <p:nvPr/>
        </p:nvCxnSpPr>
        <p:spPr>
          <a:xfrm flipH="1" rot="10800000">
            <a:off x="1776450" y="3033625"/>
            <a:ext cx="86484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3c1f7d696_3_109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g173c1f7d696_3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201" y="2212546"/>
            <a:ext cx="1180553" cy="99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73c1f7d696_3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310" y="2055806"/>
            <a:ext cx="1341155" cy="113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73c1f7d696_3_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8315" y="4218546"/>
            <a:ext cx="1427165" cy="120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73c1f7d696_3_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8917" y="4380707"/>
            <a:ext cx="1341155" cy="113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73c1f7d696_3_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7198" y="4425739"/>
            <a:ext cx="1234548" cy="104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73c1f7d696_3_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68236" y="2447694"/>
            <a:ext cx="623752" cy="52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73c1f7d696_3_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82613" y="2447695"/>
            <a:ext cx="623740" cy="52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73c1f7d696_3_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9474912" y="3498412"/>
            <a:ext cx="692500" cy="5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73c1f7d696_3_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6675787" y="4587756"/>
            <a:ext cx="621792" cy="5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73c1f7d696_3_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3453814" y="4587745"/>
            <a:ext cx="621792" cy="5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73c1f7d696_3_1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55474" y="2019485"/>
            <a:ext cx="1427165" cy="120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73c1f7d696_3_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73172" y="2447681"/>
            <a:ext cx="623740" cy="52680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73c1f7d696_3_109"/>
          <p:cNvSpPr txBox="1"/>
          <p:nvPr/>
        </p:nvSpPr>
        <p:spPr>
          <a:xfrm>
            <a:off x="1777775" y="3213524"/>
            <a:ext cx="10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Definition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g173c1f7d696_3_109"/>
          <p:cNvSpPr txBox="1"/>
          <p:nvPr/>
        </p:nvSpPr>
        <p:spPr>
          <a:xfrm>
            <a:off x="3839256" y="3213512"/>
            <a:ext cx="10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Previous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Research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g173c1f7d696_3_109"/>
          <p:cNvSpPr txBox="1"/>
          <p:nvPr/>
        </p:nvSpPr>
        <p:spPr>
          <a:xfrm>
            <a:off x="5900748" y="3213524"/>
            <a:ext cx="12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Collection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g173c1f7d696_3_109"/>
          <p:cNvSpPr txBox="1"/>
          <p:nvPr/>
        </p:nvSpPr>
        <p:spPr>
          <a:xfrm>
            <a:off x="8077432" y="5472094"/>
            <a:ext cx="13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Safety Score</a:t>
            </a:r>
            <a:b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Definition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g173c1f7d696_3_109"/>
          <p:cNvSpPr txBox="1"/>
          <p:nvPr/>
        </p:nvSpPr>
        <p:spPr>
          <a:xfrm>
            <a:off x="4509389" y="5472094"/>
            <a:ext cx="166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Algorithm Implementation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1" name="Google Shape;161;g173c1f7d696_3_109"/>
          <p:cNvSpPr txBox="1"/>
          <p:nvPr/>
        </p:nvSpPr>
        <p:spPr>
          <a:xfrm>
            <a:off x="1484378" y="5472119"/>
            <a:ext cx="166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Application Implementation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2" name="Google Shape;162;g173c1f7d696_3_1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9434076" y="1604376"/>
            <a:ext cx="929975" cy="7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73c1f7d696_3_109"/>
          <p:cNvSpPr txBox="1"/>
          <p:nvPr/>
        </p:nvSpPr>
        <p:spPr>
          <a:xfrm>
            <a:off x="9422250" y="1675450"/>
            <a:ext cx="95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 are here!</a:t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4" name="Google Shape;164;g173c1f7d696_3_109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165" name="Google Shape;165;g173c1f7d696_3_109"/>
          <p:cNvSpPr/>
          <p:nvPr/>
        </p:nvSpPr>
        <p:spPr>
          <a:xfrm>
            <a:off x="8089825" y="2019475"/>
            <a:ext cx="1180500" cy="1713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73c1f7d696_3_109"/>
          <p:cNvSpPr txBox="1"/>
          <p:nvPr/>
        </p:nvSpPr>
        <p:spPr>
          <a:xfrm>
            <a:off x="8135186" y="3158687"/>
            <a:ext cx="10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</a:t>
            </a:r>
            <a:b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Analysis</a:t>
            </a:r>
            <a:endParaRPr b="1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7" name="Google Shape;167;g173c1f7d696_3_1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43350" y="2082450"/>
            <a:ext cx="1073400" cy="10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73c1f7d696_3_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44425" y="2101500"/>
            <a:ext cx="443400" cy="4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73c1f7d696_3_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17800" y="2101500"/>
            <a:ext cx="443400" cy="4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73c1f7d696_3_109"/>
          <p:cNvSpPr txBox="1"/>
          <p:nvPr>
            <p:ph idx="1" type="subTitle"/>
          </p:nvPr>
        </p:nvSpPr>
        <p:spPr>
          <a:xfrm>
            <a:off x="978408" y="1231829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Project Process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3c1f7d696_3_151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g173c1f7d696_3_151"/>
          <p:cNvSpPr txBox="1"/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178" name="Google Shape;178;g173c1f7d696_3_151"/>
          <p:cNvSpPr txBox="1"/>
          <p:nvPr/>
        </p:nvSpPr>
        <p:spPr>
          <a:xfrm>
            <a:off x="4092250" y="2380200"/>
            <a:ext cx="602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latin typeface="Libre Franklin"/>
                <a:ea typeface="Libre Franklin"/>
                <a:cs typeface="Libre Franklin"/>
                <a:sym typeface="Libre Franklin"/>
              </a:rPr>
              <a:t>Why?</a:t>
            </a:r>
            <a:endParaRPr b="1" sz="9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9" name="Google Shape;179;g173c1f7d696_3_151"/>
          <p:cNvSpPr txBox="1"/>
          <p:nvPr/>
        </p:nvSpPr>
        <p:spPr>
          <a:xfrm>
            <a:off x="3591125" y="4026300"/>
            <a:ext cx="426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Public Safety</a:t>
            </a:r>
            <a:endParaRPr sz="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0" name="Google Shape;180;g173c1f7d696_3_151"/>
          <p:cNvSpPr txBox="1"/>
          <p:nvPr>
            <p:ph idx="1" type="subTitle"/>
          </p:nvPr>
        </p:nvSpPr>
        <p:spPr>
          <a:xfrm>
            <a:off x="978408" y="1231829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Problem Definition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3c1f7d696_3_36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g173c1f7d696_3_36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188" name="Google Shape;188;g173c1f7d696_3_36"/>
          <p:cNvSpPr txBox="1"/>
          <p:nvPr/>
        </p:nvSpPr>
        <p:spPr>
          <a:xfrm>
            <a:off x="7142350" y="1231825"/>
            <a:ext cx="922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9" name="Google Shape;189;g173c1f7d696_3_3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25" y="1899450"/>
            <a:ext cx="4963326" cy="32076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g173c1f7d696_3_36"/>
          <p:cNvSpPr txBox="1"/>
          <p:nvPr/>
        </p:nvSpPr>
        <p:spPr>
          <a:xfrm>
            <a:off x="2246975" y="5243688"/>
            <a:ext cx="7003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ibre Franklin Medium"/>
              <a:buChar char="-"/>
            </a:pPr>
            <a:r>
              <a:rPr lang="en-US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The Homicide Rate of U.S. ranks </a:t>
            </a:r>
            <a:r>
              <a:rPr b="1" lang="en-US" sz="1700" u="sng">
                <a:latin typeface="Libre Franklin"/>
                <a:ea typeface="Libre Franklin"/>
                <a:cs typeface="Libre Franklin"/>
                <a:sym typeface="Libre Franklin"/>
              </a:rPr>
              <a:t>6</a:t>
            </a:r>
            <a:r>
              <a:rPr lang="en-US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 among 38 OECD countries</a:t>
            </a:r>
            <a:endParaRPr sz="1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ibre Franklin Medium"/>
              <a:buChar char="-"/>
            </a:pPr>
            <a:r>
              <a:rPr lang="en-US" sz="1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The number of Murders is increasing in the US</a:t>
            </a:r>
            <a:endParaRPr sz="1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1" name="Google Shape;191;g173c1f7d696_3_36"/>
          <p:cNvSpPr txBox="1"/>
          <p:nvPr/>
        </p:nvSpPr>
        <p:spPr>
          <a:xfrm>
            <a:off x="375033" y="1270225"/>
            <a:ext cx="738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Homicide Rate of OECD</a:t>
            </a:r>
            <a:r>
              <a:rPr lang="en-US" sz="1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 (per 100,000 Inhabitants)</a:t>
            </a:r>
            <a:endParaRPr sz="1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92" name="Google Shape;192;g173c1f7d696_3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850" y="1899450"/>
            <a:ext cx="5108160" cy="32076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g173c1f7d696_3_36"/>
          <p:cNvSpPr txBox="1"/>
          <p:nvPr/>
        </p:nvSpPr>
        <p:spPr>
          <a:xfrm>
            <a:off x="5873658" y="1270225"/>
            <a:ext cx="738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ibre Franklin"/>
                <a:ea typeface="Libre Franklin"/>
                <a:cs typeface="Libre Franklin"/>
                <a:sym typeface="Libre Franklin"/>
              </a:rPr>
              <a:t>The number of US murders</a:t>
            </a:r>
            <a:r>
              <a:rPr b="1" lang="en-US" sz="130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(per 100,000 people)</a:t>
            </a:r>
            <a:endParaRPr sz="1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194" name="Google Shape;194;g173c1f7d696_3_36"/>
          <p:cNvCxnSpPr/>
          <p:nvPr/>
        </p:nvCxnSpPr>
        <p:spPr>
          <a:xfrm>
            <a:off x="5672000" y="1237275"/>
            <a:ext cx="0" cy="38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3c1f7d696_3_141"/>
          <p:cNvSpPr/>
          <p:nvPr>
            <p:ph idx="12" type="sldNum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g173c1f7d696_3_141"/>
          <p:cNvSpPr txBox="1"/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202" name="Google Shape;202;g173c1f7d696_3_141"/>
          <p:cNvSpPr txBox="1"/>
          <p:nvPr/>
        </p:nvSpPr>
        <p:spPr>
          <a:xfrm>
            <a:off x="7142350" y="1231825"/>
            <a:ext cx="922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3" name="Google Shape;203;g173c1f7d696_3_141"/>
          <p:cNvSpPr txBox="1"/>
          <p:nvPr/>
        </p:nvSpPr>
        <p:spPr>
          <a:xfrm>
            <a:off x="564700" y="4660650"/>
            <a:ext cx="547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FF0000"/>
                </a:solidFill>
                <a:highlight>
                  <a:schemeClr val="accen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Only recommend  the Shortest Route</a:t>
            </a:r>
            <a:endParaRPr b="1" sz="33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4" name="Google Shape;204;g173c1f7d696_3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375" y="2006888"/>
            <a:ext cx="1974625" cy="18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73c1f7d696_3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238" y="3961925"/>
            <a:ext cx="2960888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73c1f7d696_3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1602" y="2042525"/>
            <a:ext cx="1895800" cy="17900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73c1f7d696_3_141"/>
          <p:cNvSpPr txBox="1"/>
          <p:nvPr/>
        </p:nvSpPr>
        <p:spPr>
          <a:xfrm>
            <a:off x="7356450" y="3961925"/>
            <a:ext cx="266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RABBIT</a:t>
            </a:r>
            <a:endParaRPr b="1" sz="3000"/>
          </a:p>
        </p:txBody>
      </p:sp>
      <p:sp>
        <p:nvSpPr>
          <p:cNvPr id="208" name="Google Shape;208;g173c1f7d696_3_141"/>
          <p:cNvSpPr txBox="1"/>
          <p:nvPr/>
        </p:nvSpPr>
        <p:spPr>
          <a:xfrm>
            <a:off x="6620050" y="4660650"/>
            <a:ext cx="489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  <a:highlight>
                  <a:schemeClr val="accen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R</a:t>
            </a:r>
            <a:r>
              <a:rPr b="1" lang="en-US" sz="2100">
                <a:solidFill>
                  <a:srgbClr val="FF0000"/>
                </a:solidFill>
                <a:highlight>
                  <a:schemeClr val="accen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ecommend  the </a:t>
            </a:r>
            <a:r>
              <a:rPr b="1" lang="en-US" sz="2100">
                <a:solidFill>
                  <a:srgbClr val="FF0000"/>
                </a:solidFill>
                <a:highlight>
                  <a:schemeClr val="accen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Safest</a:t>
            </a:r>
            <a:r>
              <a:rPr b="1" lang="en-US" sz="2100">
                <a:solidFill>
                  <a:srgbClr val="FF0000"/>
                </a:solidFill>
                <a:highlight>
                  <a:schemeClr val="accen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 Route</a:t>
            </a:r>
            <a:endParaRPr b="1" sz="33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9" name="Google Shape;209;g173c1f7d696_3_141"/>
          <p:cNvSpPr/>
          <p:nvPr/>
        </p:nvSpPr>
        <p:spPr>
          <a:xfrm>
            <a:off x="0" y="872375"/>
            <a:ext cx="6038700" cy="5206800"/>
          </a:xfrm>
          <a:prstGeom prst="rect">
            <a:avLst/>
          </a:prstGeom>
          <a:solidFill>
            <a:srgbClr val="000000">
              <a:alpha val="579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Custom 2">
      <a:dk1>
        <a:srgbClr val="000000"/>
      </a:dk1>
      <a:lt1>
        <a:srgbClr val="000000"/>
      </a:lt1>
      <a:dk2>
        <a:srgbClr val="555960"/>
      </a:dk2>
      <a:lt2>
        <a:srgbClr val="CFB991"/>
      </a:lt2>
      <a:accent1>
        <a:srgbClr val="8E6F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D6F3D"/>
      </a:hlink>
      <a:folHlink>
        <a:srgbClr val="8D6F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2020-02-06T20:42:06Z</dcterms:created>
  <dc:creator>Drake, Payton E</dc:creator>
</cp:coreProperties>
</file>